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71" r:id="rId2"/>
    <p:sldId id="272" r:id="rId3"/>
    <p:sldId id="282" r:id="rId4"/>
    <p:sldId id="275" r:id="rId5"/>
    <p:sldId id="258" r:id="rId6"/>
    <p:sldId id="289" r:id="rId7"/>
    <p:sldId id="256" r:id="rId8"/>
    <p:sldId id="283" r:id="rId9"/>
    <p:sldId id="280" r:id="rId10"/>
    <p:sldId id="259" r:id="rId11"/>
    <p:sldId id="260" r:id="rId12"/>
    <p:sldId id="284" r:id="rId13"/>
    <p:sldId id="276" r:id="rId14"/>
    <p:sldId id="261" r:id="rId15"/>
    <p:sldId id="263" r:id="rId16"/>
    <p:sldId id="265" r:id="rId17"/>
    <p:sldId id="262" r:id="rId18"/>
    <p:sldId id="285" r:id="rId19"/>
    <p:sldId id="266" r:id="rId20"/>
    <p:sldId id="269" r:id="rId21"/>
    <p:sldId id="286" r:id="rId22"/>
    <p:sldId id="270" r:id="rId23"/>
    <p:sldId id="277" r:id="rId24"/>
    <p:sldId id="278" r:id="rId25"/>
    <p:sldId id="287" r:id="rId26"/>
    <p:sldId id="264" r:id="rId27"/>
    <p:sldId id="267" r:id="rId28"/>
    <p:sldId id="279" r:id="rId29"/>
    <p:sldId id="274" r:id="rId30"/>
    <p:sldId id="273" r:id="rId31"/>
    <p:sldId id="288"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40226D1-24F0-F5D1-CE43-AB54113956AB}" name="Gil Teixeira" initials="GT" userId="1a412c1fba2d75e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7E535A-FF7F-46E0-9E53-0668F932424A}" v="322" dt="2024-07-01T16:16:10.654"/>
  </p1510:revLst>
</p1510:revInfo>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7100" autoAdjust="0"/>
  </p:normalViewPr>
  <p:slideViewPr>
    <p:cSldViewPr snapToGrid="0">
      <p:cViewPr varScale="1">
        <p:scale>
          <a:sx n="83" d="100"/>
          <a:sy n="83" d="100"/>
        </p:scale>
        <p:origin x="1116"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6:21.15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23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295"/>
    </inkml:context>
    <inkml:brush xml:id="br0">
      <inkml:brushProperty name="width" value="0.35" units="cm"/>
      <inkml:brushProperty name="height" value="0.35" units="cm"/>
      <inkml:brushProperty name="color" value="#FFFFFF"/>
    </inkml:brush>
  </inkml:definitions>
  <inkml:trace contextRef="#ctx0" brushRef="#br0">1 0 24575,'3'0'0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629"/>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8.994"/>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660"/>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6.2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5:57.023"/>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11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48.915"/>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8:51.750"/>
    </inkml:context>
    <inkml:brush xml:id="br0">
      <inkml:brushProperty name="width" value="0.35" units="cm"/>
      <inkml:brushProperty name="height" value="0.35" units="cm"/>
      <inkml:brushProperty name="color" value="#FFFFFF"/>
    </inkml:brush>
  </inkml:definitions>
  <inkml:trace contextRef="#ctx0" brushRef="#br0">893 2 24575,'-83'-1'0,"-91"3"0,46 17 0,107-17 0,-28 7 0,30-4 0,1-2 0,-24 1 0,-88-6 0,-60 4 0,188-2 0,0 0 0,0 1 0,0-1 0,0 0 0,0 1 0,1-1 0,-1 1 0,0 0 0,0 0 0,1 0 0,-1 0 0,1 0 0,-1 0 0,1 0 0,-1 0 0,1 0 0,-1 1 0,1-1 0,0 1 0,0-1 0,-2 3 0,3-3 0,0 0 0,-1 0 0,1 0 0,0 0 0,0 1 0,0-1 0,0 0 0,0 0 0,0 0 0,0 1 0,0-1 0,0 0 0,0 0 0,1 0 0,-1 0 0,0 1 0,1-1 0,-1 0 0,1 0 0,0 0 0,-1 0 0,1 0 0,0 0 0,-1 0 0,1 0 0,0-1 0,0 1 0,0 0 0,0 0 0,0-1 0,0 1 0,0 0 0,2 0 0,4 3 0,1 1 0,0-2 0,0 1 0,1-1 0,-1-1 0,1 1 0,-1-1 0,14 1 0,6-1 0,39-2 0,-45-1 0,0 1 0,0 0 0,30 6 0,-24 0 0,0-2 0,0-1 0,0-1 0,52-4 0,-65-1 0,1 0 0,-1-1 0,21-7 0,-23 6 0,1 0 0,0 2 0,0-1 0,20-1 0,263 4 0,-146 3 0,-130-2-1365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19.986"/>
    </inkml:context>
    <inkml:brush xml:id="br0">
      <inkml:brushProperty name="width" value="0.35" units="cm"/>
      <inkml:brushProperty name="height" value="0.35" units="cm"/>
      <inkml:brushProperty name="color" value="#FFFFFF"/>
    </inkml:brush>
  </inkml:definitions>
  <inkml:trace contextRef="#ctx0" brushRef="#br0">1 1 24575,'1'0'0,"0"0"0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327"/>
    </inkml:context>
    <inkml:brush xml:id="br0">
      <inkml:brushProperty name="width" value="0.35" units="cm"/>
      <inkml:brushProperty name="height" value="0.35" units="cm"/>
      <inkml:brushProperty name="color" value="#FFFFFF"/>
    </inkml:brush>
  </inkml:definitions>
  <inkml:trace contextRef="#ctx0" brushRef="#br0">0 2 24575,'1'0'0,"1"0"0,0 0 0,2 0 0,0 0 0,0 0 0,1 0 0</inkml:trace>
  <inkml:trace contextRef="#ctx0" brushRef="#br0" timeOffset="1">141 2 24575,'21'1'206,"-12"-1"-521,0 0 1,-1 0 0,1 0 0,10-3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0.669"/>
    </inkml:context>
    <inkml:brush xml:id="br0">
      <inkml:brushProperty name="width" value="0.35" units="cm"/>
      <inkml:brushProperty name="height" value="0.35" units="cm"/>
      <inkml:brushProperty name="color" value="#FFFFFF"/>
    </inkml:brush>
  </inkml:definitions>
  <inkml:trace contextRef="#ctx0" brushRef="#br0">0 6 24575,'1'0'0,"0"-1"0,1 0 0,0 0 0,2 0 0,-1 1 0,2-1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0:58:21.010"/>
    </inkml:context>
    <inkml:brush xml:id="br0">
      <inkml:brushProperty name="width" value="0.35" units="cm"/>
      <inkml:brushProperty name="height" value="0.35" units="cm"/>
      <inkml:brushProperty name="color" value="#FFFFFF"/>
    </inkml:brush>
  </inkml:definitions>
  <inkml:trace contextRef="#ctx0" brushRef="#br0">1 36 24575,'0'-1'0,"1"0"0,0 0 0,2 0 0,1 1 0,0-1 0,0 1 0,1 0 0,-1 0 0,1 0 0,-1-1 0,1 0 0,-1 0 0,1 1 0,-1-1 0</inkml:trace>
  <inkml:trace contextRef="#ctx0" brushRef="#br0" timeOffset="1">464 0 24575,'1'0'0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5.541"/>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02T21:33:47.979"/>
    </inkml:context>
    <inkml:brush xml:id="br0">
      <inkml:brushProperty name="width" value="0.35" units="cm"/>
      <inkml:brushProperty name="height" value="0.35" units="cm"/>
      <inkml:brushProperty name="color" value="#FFFFFF"/>
    </inkml:brush>
  </inkml:definitions>
  <inkml:trace contextRef="#ctx0" brushRef="#br0">1 0 24575</inkml:trace>
  <inkml:trace contextRef="#ctx0" brushRef="#br0" timeOffset="1">213 35 24575,'3'0'0,"4"0"0,4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27F1A-53C8-42F1-BE08-D3F3FBBFB6C8}" type="datetimeFigureOut">
              <a:t>7/3/2024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E2FF-6637-4BAC-BB33-F97DDC38D026}" type="slidenum">
              <a:t>‹#›</a:t>
            </a:fld>
            <a:endParaRPr lang="pt-PT"/>
          </a:p>
        </p:txBody>
      </p:sp>
    </p:spTree>
    <p:extLst>
      <p:ext uri="{BB962C8B-B14F-4D97-AF65-F5344CB8AC3E}">
        <p14:creationId xmlns:p14="http://schemas.microsoft.com/office/powerpoint/2010/main" val="3359052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Good morning. My name is [name]. I’m here to present my dissertation which is about a [title]</a:t>
            </a:r>
          </a:p>
          <a:p>
            <a:endParaRPr lang="en-US" dirty="0"/>
          </a:p>
        </p:txBody>
      </p:sp>
      <p:sp>
        <p:nvSpPr>
          <p:cNvPr id="4" name="Footer Placeholder 3"/>
          <p:cNvSpPr>
            <a:spLocks noGrp="1"/>
          </p:cNvSpPr>
          <p:nvPr>
            <p:ph type="ftr" sz="quarter" idx="4"/>
          </p:nvPr>
        </p:nvSpPr>
        <p:spPr/>
        <p:txBody>
          <a:bodyPr/>
          <a:lstStyle/>
          <a:p>
            <a:endParaRPr lang="pt-PT"/>
          </a:p>
        </p:txBody>
      </p:sp>
      <p:sp>
        <p:nvSpPr>
          <p:cNvPr id="5" name="Slide Number Placeholder 4"/>
          <p:cNvSpPr>
            <a:spLocks noGrp="1"/>
          </p:cNvSpPr>
          <p:nvPr>
            <p:ph type="sldNum" sz="quarter" idx="5"/>
          </p:nvPr>
        </p:nvSpPr>
        <p:spPr/>
        <p:txBody>
          <a:bodyPr/>
          <a:lstStyle/>
          <a:p>
            <a:fld id="{6BD7E878-BF8B-43B7-AB9E-90734CF14D86}" type="slidenum">
              <a:rPr lang="pt-PT" smtClean="0"/>
              <a:t>1</a:t>
            </a:fld>
            <a:endParaRPr lang="pt-PT"/>
          </a:p>
        </p:txBody>
      </p:sp>
    </p:spTree>
    <p:extLst>
      <p:ext uri="{BB962C8B-B14F-4D97-AF65-F5344CB8AC3E}">
        <p14:creationId xmlns:p14="http://schemas.microsoft.com/office/powerpoint/2010/main" val="362619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application</a:t>
            </a:r>
            <a:r>
              <a:rPr lang="pt-PT" dirty="0"/>
              <a:t> </a:t>
            </a:r>
            <a:r>
              <a:rPr lang="pt-PT" dirty="0" err="1"/>
              <a:t>supports</a:t>
            </a:r>
            <a:r>
              <a:rPr lang="pt-PT" dirty="0"/>
              <a:t> 3 </a:t>
            </a:r>
            <a:r>
              <a:rPr lang="pt-PT" dirty="0" err="1"/>
              <a:t>user</a:t>
            </a:r>
            <a:r>
              <a:rPr lang="pt-PT" dirty="0"/>
              <a:t> </a:t>
            </a:r>
            <a:r>
              <a:rPr lang="pt-PT" dirty="0" err="1"/>
              <a:t>modes</a:t>
            </a:r>
            <a:r>
              <a:rPr lang="pt-PT" dirty="0"/>
              <a:t>, </a:t>
            </a:r>
            <a:r>
              <a:rPr lang="pt-PT" dirty="0" err="1"/>
              <a:t>each</a:t>
            </a:r>
            <a:r>
              <a:rPr lang="pt-PT" dirty="0"/>
              <a:t> </a:t>
            </a:r>
            <a:r>
              <a:rPr lang="pt-PT" dirty="0" err="1"/>
              <a:t>with</a:t>
            </a:r>
            <a:r>
              <a:rPr lang="pt-PT" dirty="0"/>
              <a:t> a diferente </a:t>
            </a:r>
            <a:r>
              <a:rPr lang="pt-PT" dirty="0" err="1"/>
              <a:t>purpose</a:t>
            </a:r>
            <a:r>
              <a:rPr lang="pt-PT" dirty="0"/>
              <a:t>.</a:t>
            </a:r>
          </a:p>
          <a:p>
            <a:r>
              <a:rPr lang="pt-PT" dirty="0"/>
              <a:t>VRU </a:t>
            </a:r>
            <a:r>
              <a:rPr lang="pt-PT" dirty="0" err="1"/>
              <a:t>and</a:t>
            </a:r>
            <a:r>
              <a:rPr lang="pt-PT" dirty="0"/>
              <a:t> TCC </a:t>
            </a:r>
            <a:r>
              <a:rPr lang="pt-PT" dirty="0" err="1"/>
              <a:t>modes</a:t>
            </a:r>
            <a:r>
              <a:rPr lang="pt-PT" dirty="0"/>
              <a:t> </a:t>
            </a:r>
            <a:r>
              <a:rPr lang="pt-PT" dirty="0" err="1"/>
              <a:t>connect</a:t>
            </a:r>
            <a:r>
              <a:rPr lang="pt-PT" dirty="0"/>
              <a:t> to </a:t>
            </a:r>
            <a:r>
              <a:rPr lang="pt-PT" dirty="0" err="1"/>
              <a:t>the</a:t>
            </a:r>
            <a:r>
              <a:rPr lang="pt-PT" dirty="0"/>
              <a:t> central </a:t>
            </a:r>
            <a:r>
              <a:rPr lang="pt-PT" dirty="0" err="1"/>
              <a:t>information</a:t>
            </a:r>
            <a:r>
              <a:rPr lang="pt-PT" dirty="0"/>
              <a:t> broker </a:t>
            </a:r>
            <a:r>
              <a:rPr lang="pt-PT" dirty="0" err="1"/>
              <a:t>while</a:t>
            </a:r>
            <a:r>
              <a:rPr lang="pt-PT" dirty="0"/>
              <a:t> OBU </a:t>
            </a:r>
            <a:r>
              <a:rPr lang="pt-PT" dirty="0" err="1"/>
              <a:t>mode</a:t>
            </a:r>
            <a:r>
              <a:rPr lang="pt-PT" dirty="0"/>
              <a:t> </a:t>
            </a:r>
            <a:r>
              <a:rPr lang="pt-PT" dirty="0" err="1"/>
              <a:t>connects</a:t>
            </a:r>
            <a:r>
              <a:rPr lang="pt-PT" dirty="0"/>
              <a:t> to </a:t>
            </a:r>
            <a:r>
              <a:rPr lang="pt-PT" dirty="0" err="1"/>
              <a:t>the</a:t>
            </a:r>
            <a:r>
              <a:rPr lang="pt-PT" dirty="0"/>
              <a:t> </a:t>
            </a:r>
            <a:r>
              <a:rPr lang="pt-PT" dirty="0" err="1"/>
              <a:t>information</a:t>
            </a:r>
            <a:r>
              <a:rPr lang="pt-PT" dirty="0"/>
              <a:t> broker </a:t>
            </a:r>
            <a:r>
              <a:rPr lang="pt-PT" dirty="0" err="1"/>
              <a:t>of</a:t>
            </a:r>
            <a:r>
              <a:rPr lang="pt-PT" dirty="0"/>
              <a:t> a </a:t>
            </a:r>
            <a:r>
              <a:rPr lang="pt-PT" dirty="0" err="1"/>
              <a:t>vehicle</a:t>
            </a:r>
            <a:r>
              <a:rPr lang="pt-PT" dirty="0"/>
              <a:t>.</a:t>
            </a:r>
          </a:p>
          <a:p>
            <a:r>
              <a:rPr lang="pt-PT" dirty="0"/>
              <a:t>VRU </a:t>
            </a:r>
            <a:r>
              <a:rPr lang="pt-PT" dirty="0" err="1"/>
              <a:t>mode</a:t>
            </a:r>
            <a:r>
              <a:rPr lang="pt-PT" dirty="0"/>
              <a:t> shares </a:t>
            </a:r>
            <a:r>
              <a:rPr lang="pt-PT" dirty="0" err="1"/>
              <a:t>VRUs</a:t>
            </a:r>
            <a:r>
              <a:rPr lang="pt-PT" dirty="0"/>
              <a:t> </a:t>
            </a:r>
            <a:r>
              <a:rPr lang="pt-PT" dirty="0" err="1"/>
              <a:t>location</a:t>
            </a:r>
            <a:r>
              <a:rPr lang="pt-PT" dirty="0"/>
              <a:t>, </a:t>
            </a:r>
            <a:r>
              <a:rPr lang="pt-PT" dirty="0" err="1"/>
              <a:t>using</a:t>
            </a:r>
            <a:r>
              <a:rPr lang="pt-PT" dirty="0"/>
              <a:t> </a:t>
            </a:r>
            <a:r>
              <a:rPr lang="pt-PT" dirty="0" err="1"/>
              <a:t>VAMs</a:t>
            </a:r>
            <a:r>
              <a:rPr lang="pt-PT" dirty="0"/>
              <a:t>, </a:t>
            </a:r>
            <a:r>
              <a:rPr lang="pt-PT" dirty="0" err="1"/>
              <a:t>and</a:t>
            </a:r>
            <a:r>
              <a:rPr lang="pt-PT" dirty="0"/>
              <a:t> </a:t>
            </a:r>
            <a:r>
              <a:rPr lang="pt-PT" dirty="0" err="1"/>
              <a:t>is</a:t>
            </a:r>
            <a:r>
              <a:rPr lang="pt-PT" dirty="0"/>
              <a:t> </a:t>
            </a:r>
            <a:r>
              <a:rPr lang="pt-PT" dirty="0" err="1"/>
              <a:t>able</a:t>
            </a:r>
            <a:r>
              <a:rPr lang="pt-PT" dirty="0"/>
              <a:t> to </a:t>
            </a:r>
            <a:r>
              <a:rPr lang="pt-PT" dirty="0" err="1"/>
              <a:t>filter</a:t>
            </a:r>
            <a:r>
              <a:rPr lang="pt-PT" dirty="0"/>
              <a:t> </a:t>
            </a:r>
            <a:r>
              <a:rPr lang="pt-PT" dirty="0" err="1"/>
              <a:t>the</a:t>
            </a:r>
            <a:r>
              <a:rPr lang="pt-PT" dirty="0"/>
              <a:t> </a:t>
            </a:r>
            <a:r>
              <a:rPr lang="pt-PT" dirty="0" err="1"/>
              <a:t>information</a:t>
            </a:r>
            <a:r>
              <a:rPr lang="pt-PT" dirty="0"/>
              <a:t> </a:t>
            </a:r>
            <a:r>
              <a:rPr lang="pt-PT" dirty="0" err="1"/>
              <a:t>received</a:t>
            </a:r>
            <a:r>
              <a:rPr lang="pt-PT" dirty="0"/>
              <a:t> </a:t>
            </a:r>
            <a:r>
              <a:rPr lang="pt-PT" dirty="0" err="1"/>
              <a:t>by</a:t>
            </a:r>
            <a:r>
              <a:rPr lang="pt-PT" dirty="0"/>
              <a:t> </a:t>
            </a:r>
            <a:r>
              <a:rPr lang="pt-PT" dirty="0" err="1"/>
              <a:t>setting</a:t>
            </a:r>
            <a:r>
              <a:rPr lang="pt-PT" dirty="0"/>
              <a:t> a </a:t>
            </a:r>
            <a:r>
              <a:rPr lang="pt-PT" dirty="0" err="1"/>
              <a:t>Quadtree</a:t>
            </a:r>
            <a:r>
              <a:rPr lang="pt-PT" dirty="0"/>
              <a:t> zoom.</a:t>
            </a:r>
          </a:p>
          <a:p>
            <a:r>
              <a:rPr lang="pt-PT" dirty="0"/>
              <a:t>TCC </a:t>
            </a:r>
            <a:r>
              <a:rPr lang="pt-PT" dirty="0" err="1"/>
              <a:t>mode</a:t>
            </a:r>
            <a:r>
              <a:rPr lang="pt-PT" dirty="0"/>
              <a:t> </a:t>
            </a:r>
            <a:r>
              <a:rPr lang="pt-PT" dirty="0" err="1"/>
              <a:t>receive</a:t>
            </a:r>
            <a:r>
              <a:rPr lang="pt-PT" dirty="0"/>
              <a:t> </a:t>
            </a:r>
            <a:r>
              <a:rPr lang="pt-PT" dirty="0" err="1"/>
              <a:t>all</a:t>
            </a:r>
            <a:r>
              <a:rPr lang="pt-PT" dirty="0"/>
              <a:t> </a:t>
            </a:r>
            <a:r>
              <a:rPr lang="pt-PT" dirty="0" err="1"/>
              <a:t>information</a:t>
            </a:r>
            <a:r>
              <a:rPr lang="pt-PT" dirty="0"/>
              <a:t> </a:t>
            </a:r>
            <a:r>
              <a:rPr lang="pt-PT" dirty="0" err="1"/>
              <a:t>and</a:t>
            </a:r>
            <a:r>
              <a:rPr lang="pt-PT" dirty="0"/>
              <a:t> </a:t>
            </a:r>
            <a:r>
              <a:rPr lang="pt-PT" dirty="0" err="1"/>
              <a:t>is</a:t>
            </a:r>
            <a:r>
              <a:rPr lang="pt-PT" dirty="0"/>
              <a:t> </a:t>
            </a:r>
            <a:r>
              <a:rPr lang="pt-PT" dirty="0" err="1"/>
              <a:t>used</a:t>
            </a:r>
            <a:r>
              <a:rPr lang="pt-PT" dirty="0"/>
              <a:t> to monitor </a:t>
            </a:r>
            <a:r>
              <a:rPr lang="pt-PT" dirty="0" err="1"/>
              <a:t>the</a:t>
            </a:r>
            <a:r>
              <a:rPr lang="pt-PT" dirty="0"/>
              <a:t> </a:t>
            </a:r>
            <a:r>
              <a:rPr lang="pt-PT" dirty="0" err="1"/>
              <a:t>road</a:t>
            </a:r>
            <a:r>
              <a:rPr lang="pt-PT" dirty="0"/>
              <a:t> </a:t>
            </a:r>
            <a:r>
              <a:rPr lang="pt-PT" dirty="0" err="1"/>
              <a:t>environment</a:t>
            </a:r>
            <a:r>
              <a:rPr lang="pt-PT" dirty="0"/>
              <a:t> </a:t>
            </a:r>
            <a:r>
              <a:rPr lang="pt-PT" dirty="0" err="1"/>
              <a:t>and</a:t>
            </a:r>
            <a:r>
              <a:rPr lang="pt-PT" dirty="0"/>
              <a:t> to </a:t>
            </a:r>
            <a:r>
              <a:rPr lang="pt-PT" dirty="0" err="1"/>
              <a:t>create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a:t>
            </a:r>
          </a:p>
          <a:p>
            <a:r>
              <a:rPr lang="pt-PT" dirty="0"/>
              <a:t>OBU </a:t>
            </a:r>
            <a:r>
              <a:rPr lang="pt-PT" dirty="0" err="1"/>
              <a:t>mode</a:t>
            </a:r>
            <a:r>
              <a:rPr lang="pt-PT" dirty="0"/>
              <a:t> </a:t>
            </a:r>
            <a:r>
              <a:rPr lang="pt-PT" dirty="0" err="1"/>
              <a:t>provides</a:t>
            </a:r>
            <a:r>
              <a:rPr lang="pt-PT" dirty="0"/>
              <a:t> a driver </a:t>
            </a:r>
            <a:r>
              <a:rPr lang="pt-PT" dirty="0" err="1"/>
              <a:t>centric</a:t>
            </a:r>
            <a:r>
              <a:rPr lang="pt-PT" dirty="0"/>
              <a:t> </a:t>
            </a:r>
            <a:r>
              <a:rPr lang="pt-PT" dirty="0" err="1"/>
              <a:t>mode</a:t>
            </a:r>
            <a:r>
              <a:rPr lang="pt-PT" dirty="0"/>
              <a:t> </a:t>
            </a:r>
            <a:r>
              <a:rPr lang="pt-PT" dirty="0" err="1"/>
              <a:t>that</a:t>
            </a:r>
            <a:r>
              <a:rPr lang="pt-PT" dirty="0"/>
              <a:t> </a:t>
            </a:r>
            <a:r>
              <a:rPr lang="pt-PT" dirty="0" err="1"/>
              <a:t>receives</a:t>
            </a:r>
            <a:r>
              <a:rPr lang="pt-PT" dirty="0"/>
              <a:t> </a:t>
            </a:r>
            <a:r>
              <a:rPr lang="pt-PT" dirty="0" err="1"/>
              <a:t>only</a:t>
            </a:r>
            <a:r>
              <a:rPr lang="pt-PT" dirty="0"/>
              <a:t> </a:t>
            </a:r>
            <a:r>
              <a:rPr lang="pt-PT" dirty="0" err="1"/>
              <a:t>the</a:t>
            </a:r>
            <a:r>
              <a:rPr lang="pt-PT" dirty="0"/>
              <a:t> </a:t>
            </a:r>
            <a:r>
              <a:rPr lang="pt-PT" dirty="0" err="1"/>
              <a:t>information</a:t>
            </a:r>
            <a:r>
              <a:rPr lang="pt-PT" dirty="0"/>
              <a:t> </a:t>
            </a:r>
            <a:r>
              <a:rPr lang="pt-PT" dirty="0" err="1"/>
              <a:t>contextually</a:t>
            </a:r>
            <a:r>
              <a:rPr lang="pt-PT" dirty="0"/>
              <a:t> </a:t>
            </a:r>
            <a:r>
              <a:rPr lang="pt-PT" dirty="0" err="1"/>
              <a:t>relevant</a:t>
            </a:r>
            <a:r>
              <a:rPr lang="pt-PT" dirty="0"/>
              <a:t>, </a:t>
            </a:r>
            <a:r>
              <a:rPr lang="pt-PT" dirty="0" err="1"/>
              <a:t>has</a:t>
            </a:r>
            <a:r>
              <a:rPr lang="pt-PT" dirty="0"/>
              <a:t> </a:t>
            </a:r>
            <a:r>
              <a:rPr lang="pt-PT" dirty="0" err="1"/>
              <a:t>access</a:t>
            </a:r>
            <a:r>
              <a:rPr lang="pt-PT" dirty="0"/>
              <a:t> to V2X </a:t>
            </a:r>
            <a:r>
              <a:rPr lang="pt-PT" dirty="0" err="1"/>
              <a:t>services</a:t>
            </a:r>
            <a:r>
              <a:rPr lang="pt-PT" dirty="0"/>
              <a:t> </a:t>
            </a:r>
            <a:r>
              <a:rPr lang="pt-PT" dirty="0" err="1"/>
              <a:t>such</a:t>
            </a:r>
            <a:r>
              <a:rPr lang="pt-PT" dirty="0"/>
              <a:t> as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 </a:t>
            </a:r>
            <a:r>
              <a:rPr lang="pt-PT" dirty="0" err="1"/>
              <a:t>and</a:t>
            </a:r>
            <a:r>
              <a:rPr lang="pt-PT" dirty="0"/>
              <a:t> to monitor, </a:t>
            </a:r>
            <a:r>
              <a:rPr lang="pt-PT" dirty="0" err="1"/>
              <a:t>collect</a:t>
            </a:r>
            <a:r>
              <a:rPr lang="pt-PT" dirty="0"/>
              <a:t> </a:t>
            </a:r>
            <a:r>
              <a:rPr lang="pt-PT" dirty="0" err="1"/>
              <a:t>and</a:t>
            </a:r>
            <a:r>
              <a:rPr lang="pt-PT" dirty="0"/>
              <a:t> share sensor data.</a:t>
            </a:r>
            <a:endParaRPr lang="en-US" dirty="0"/>
          </a:p>
        </p:txBody>
      </p:sp>
      <p:sp>
        <p:nvSpPr>
          <p:cNvPr id="4" name="Slide Number Placeholder 3"/>
          <p:cNvSpPr>
            <a:spLocks noGrp="1"/>
          </p:cNvSpPr>
          <p:nvPr>
            <p:ph type="sldNum" sz="quarter" idx="5"/>
          </p:nvPr>
        </p:nvSpPr>
        <p:spPr/>
        <p:txBody>
          <a:bodyPr/>
          <a:lstStyle/>
          <a:p>
            <a:fld id="{2C0CE2FF-6637-4BAC-BB33-F97DDC38D026}" type="slidenum">
              <a:rPr lang="en-US" smtClean="0"/>
              <a:t>10</a:t>
            </a:fld>
            <a:endParaRPr lang="en-US"/>
          </a:p>
        </p:txBody>
      </p:sp>
    </p:spTree>
    <p:extLst>
      <p:ext uri="{BB962C8B-B14F-4D97-AF65-F5344CB8AC3E}">
        <p14:creationId xmlns:p14="http://schemas.microsoft.com/office/powerpoint/2010/main" val="92412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App </a:t>
            </a:r>
            <a:r>
              <a:rPr lang="pt-PT" dirty="0" err="1"/>
              <a:t>developed</a:t>
            </a:r>
            <a:r>
              <a:rPr lang="pt-PT" dirty="0"/>
              <a:t> </a:t>
            </a:r>
            <a:r>
              <a:rPr lang="pt-PT" dirty="0" err="1"/>
              <a:t>with</a:t>
            </a:r>
            <a:r>
              <a:rPr lang="pt-PT" dirty="0"/>
              <a:t> Expo </a:t>
            </a:r>
            <a:r>
              <a:rPr lang="pt-PT" dirty="0" err="1"/>
              <a:t>and</a:t>
            </a:r>
            <a:r>
              <a:rPr lang="pt-PT" dirty="0"/>
              <a:t> </a:t>
            </a:r>
            <a:r>
              <a:rPr lang="pt-PT" dirty="0" err="1"/>
              <a:t>typescript</a:t>
            </a:r>
            <a:r>
              <a:rPr lang="pt-PT" dirty="0"/>
              <a:t>. Expo </a:t>
            </a:r>
            <a:r>
              <a:rPr lang="pt-PT" dirty="0" err="1"/>
              <a:t>is</a:t>
            </a:r>
            <a:r>
              <a:rPr lang="pt-PT" dirty="0"/>
              <a:t> a RN </a:t>
            </a:r>
            <a:r>
              <a:rPr lang="pt-PT" dirty="0" err="1"/>
              <a:t>framework</a:t>
            </a:r>
            <a:r>
              <a:rPr lang="pt-PT" dirty="0"/>
              <a:t> </a:t>
            </a:r>
            <a:r>
              <a:rPr lang="pt-PT" dirty="0" err="1"/>
              <a:t>which</a:t>
            </a:r>
            <a:r>
              <a:rPr lang="pt-PT" dirty="0"/>
              <a:t> </a:t>
            </a:r>
            <a:r>
              <a:rPr lang="pt-PT" dirty="0" err="1"/>
              <a:t>itself</a:t>
            </a:r>
            <a:r>
              <a:rPr lang="pt-PT" dirty="0"/>
              <a:t> </a:t>
            </a:r>
            <a:r>
              <a:rPr lang="pt-PT" dirty="0" err="1"/>
              <a:t>is</a:t>
            </a:r>
            <a:r>
              <a:rPr lang="pt-PT" dirty="0"/>
              <a:t> a </a:t>
            </a:r>
            <a:r>
              <a:rPr lang="pt-PT" dirty="0" err="1"/>
              <a:t>javascript</a:t>
            </a:r>
            <a:r>
              <a:rPr lang="pt-PT" dirty="0"/>
              <a:t> </a:t>
            </a:r>
            <a:r>
              <a:rPr lang="pt-PT" dirty="0" err="1"/>
              <a:t>framwork</a:t>
            </a:r>
            <a:r>
              <a:rPr lang="pt-PT" dirty="0"/>
              <a:t>, </a:t>
            </a:r>
            <a:r>
              <a:rPr lang="pt-PT" dirty="0" err="1"/>
              <a:t>based</a:t>
            </a:r>
            <a:r>
              <a:rPr lang="pt-PT" dirty="0"/>
              <a:t> </a:t>
            </a:r>
            <a:r>
              <a:rPr lang="pt-PT" dirty="0" err="1"/>
              <a:t>on</a:t>
            </a:r>
            <a:r>
              <a:rPr lang="pt-PT" dirty="0"/>
              <a:t> </a:t>
            </a:r>
            <a:r>
              <a:rPr lang="pt-PT" dirty="0" err="1"/>
              <a:t>React</a:t>
            </a:r>
            <a:r>
              <a:rPr lang="pt-PT" dirty="0"/>
              <a:t>, </a:t>
            </a:r>
            <a:r>
              <a:rPr lang="pt-PT" dirty="0" err="1"/>
              <a:t>used</a:t>
            </a:r>
            <a:r>
              <a:rPr lang="pt-PT" dirty="0"/>
              <a:t> to </a:t>
            </a:r>
            <a:r>
              <a:rPr lang="pt-PT" dirty="0" err="1"/>
              <a:t>create</a:t>
            </a:r>
            <a:r>
              <a:rPr lang="pt-PT" dirty="0"/>
              <a:t> </a:t>
            </a:r>
            <a:r>
              <a:rPr lang="pt-PT" dirty="0" err="1"/>
              <a:t>and</a:t>
            </a:r>
            <a:r>
              <a:rPr lang="pt-PT" dirty="0"/>
              <a:t> compile </a:t>
            </a:r>
            <a:r>
              <a:rPr lang="pt-PT" dirty="0" err="1"/>
              <a:t>native</a:t>
            </a:r>
            <a:r>
              <a:rPr lang="pt-PT" dirty="0"/>
              <a:t> </a:t>
            </a:r>
            <a:r>
              <a:rPr lang="pt-PT" dirty="0" err="1"/>
              <a:t>applications</a:t>
            </a:r>
            <a:r>
              <a:rPr lang="pt-PT" dirty="0"/>
              <a:t> for android, iOS </a:t>
            </a:r>
            <a:r>
              <a:rPr lang="pt-PT" dirty="0" err="1"/>
              <a:t>and</a:t>
            </a:r>
            <a:r>
              <a:rPr lang="pt-PT" dirty="0"/>
              <a:t> </a:t>
            </a:r>
            <a:r>
              <a:rPr lang="pt-PT" dirty="0" err="1"/>
              <a:t>the</a:t>
            </a:r>
            <a:r>
              <a:rPr lang="pt-PT" dirty="0"/>
              <a:t> web.</a:t>
            </a:r>
          </a:p>
          <a:p>
            <a:r>
              <a:rPr lang="pt-PT" dirty="0" err="1"/>
              <a:t>Information</a:t>
            </a:r>
            <a:r>
              <a:rPr lang="pt-PT" dirty="0"/>
              <a:t> </a:t>
            </a:r>
            <a:r>
              <a:rPr lang="pt-PT" dirty="0" err="1"/>
              <a:t>is</a:t>
            </a:r>
            <a:r>
              <a:rPr lang="pt-PT" dirty="0"/>
              <a:t> </a:t>
            </a:r>
            <a:r>
              <a:rPr lang="pt-PT" dirty="0" err="1"/>
              <a:t>exchanged</a:t>
            </a:r>
            <a:r>
              <a:rPr lang="pt-PT" dirty="0"/>
              <a:t> </a:t>
            </a:r>
            <a:r>
              <a:rPr lang="pt-PT" dirty="0" err="1"/>
              <a:t>using</a:t>
            </a:r>
            <a:r>
              <a:rPr lang="pt-PT" dirty="0"/>
              <a:t> MQTT brokers, </a:t>
            </a:r>
            <a:r>
              <a:rPr lang="pt-PT" dirty="0" err="1"/>
              <a:t>which</a:t>
            </a:r>
            <a:r>
              <a:rPr lang="pt-PT" dirty="0"/>
              <a:t> uses a </a:t>
            </a:r>
            <a:r>
              <a:rPr lang="pt-PT" dirty="0" err="1"/>
              <a:t>publish</a:t>
            </a:r>
            <a:r>
              <a:rPr lang="pt-PT" dirty="0"/>
              <a:t>/</a:t>
            </a:r>
            <a:r>
              <a:rPr lang="pt-PT" dirty="0" err="1"/>
              <a:t>subscribe</a:t>
            </a:r>
            <a:r>
              <a:rPr lang="pt-PT" dirty="0"/>
              <a:t> </a:t>
            </a:r>
            <a:r>
              <a:rPr lang="pt-PT" dirty="0" err="1"/>
              <a:t>architecture</a:t>
            </a:r>
            <a:r>
              <a:rPr lang="pt-PT" dirty="0"/>
              <a:t>. </a:t>
            </a:r>
            <a:r>
              <a:rPr lang="pt-PT" dirty="0" err="1"/>
              <a:t>Messages</a:t>
            </a:r>
            <a:r>
              <a:rPr lang="pt-PT" dirty="0"/>
              <a:t> are </a:t>
            </a:r>
            <a:r>
              <a:rPr lang="pt-PT" dirty="0" err="1"/>
              <a:t>published</a:t>
            </a:r>
            <a:r>
              <a:rPr lang="pt-PT" dirty="0"/>
              <a:t> </a:t>
            </a:r>
            <a:r>
              <a:rPr lang="pt-PT" dirty="0" err="1"/>
              <a:t>on</a:t>
            </a:r>
            <a:r>
              <a:rPr lang="pt-PT" dirty="0"/>
              <a:t> </a:t>
            </a:r>
            <a:r>
              <a:rPr lang="pt-PT" dirty="0" err="1"/>
              <a:t>topics</a:t>
            </a:r>
            <a:r>
              <a:rPr lang="pt-PT" dirty="0"/>
              <a:t> </a:t>
            </a:r>
            <a:r>
              <a:rPr lang="pt-PT" dirty="0" err="1"/>
              <a:t>that</a:t>
            </a:r>
            <a:r>
              <a:rPr lang="pt-PT" dirty="0"/>
              <a:t> </a:t>
            </a:r>
            <a:r>
              <a:rPr lang="pt-PT" dirty="0" err="1"/>
              <a:t>contain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the</a:t>
            </a:r>
            <a:r>
              <a:rPr lang="pt-PT" dirty="0"/>
              <a:t> original </a:t>
            </a:r>
            <a:r>
              <a:rPr lang="pt-PT" dirty="0" err="1"/>
              <a:t>message</a:t>
            </a:r>
            <a:r>
              <a:rPr lang="pt-PT" dirty="0"/>
              <a:t> </a:t>
            </a:r>
            <a:r>
              <a:rPr lang="pt-PT" dirty="0" err="1"/>
              <a:t>encoded</a:t>
            </a:r>
            <a:r>
              <a:rPr lang="pt-PT" dirty="0"/>
              <a:t> in a </a:t>
            </a:r>
            <a:r>
              <a:rPr lang="pt-PT" dirty="0" err="1"/>
              <a:t>quadtree</a:t>
            </a:r>
            <a:r>
              <a:rPr lang="pt-PT" dirty="0"/>
              <a:t> </a:t>
            </a:r>
            <a:r>
              <a:rPr lang="pt-PT" dirty="0" err="1"/>
              <a:t>which</a:t>
            </a:r>
            <a:r>
              <a:rPr lang="pt-PT" dirty="0"/>
              <a:t> </a:t>
            </a:r>
            <a:r>
              <a:rPr lang="pt-PT" dirty="0" err="1"/>
              <a:t>allow</a:t>
            </a:r>
            <a:r>
              <a:rPr lang="pt-PT" dirty="0"/>
              <a:t> </a:t>
            </a:r>
            <a:r>
              <a:rPr lang="pt-PT" dirty="0" err="1"/>
              <a:t>subscribers</a:t>
            </a:r>
            <a:r>
              <a:rPr lang="pt-PT" dirty="0"/>
              <a:t> to </a:t>
            </a:r>
            <a:r>
              <a:rPr lang="pt-PT" dirty="0" err="1"/>
              <a:t>only</a:t>
            </a:r>
            <a:r>
              <a:rPr lang="pt-PT" dirty="0"/>
              <a:t> </a:t>
            </a:r>
            <a:r>
              <a:rPr lang="pt-PT" dirty="0" err="1"/>
              <a:t>receive</a:t>
            </a:r>
            <a:r>
              <a:rPr lang="pt-PT" dirty="0"/>
              <a:t> </a:t>
            </a:r>
            <a:r>
              <a:rPr lang="pt-PT" dirty="0" err="1"/>
              <a:t>messages</a:t>
            </a:r>
            <a:r>
              <a:rPr lang="pt-PT" dirty="0"/>
              <a:t> </a:t>
            </a:r>
            <a:r>
              <a:rPr lang="pt-PT" dirty="0" err="1"/>
              <a:t>within</a:t>
            </a:r>
            <a:r>
              <a:rPr lang="pt-PT" dirty="0"/>
              <a:t> </a:t>
            </a:r>
            <a:r>
              <a:rPr lang="pt-PT" dirty="0" err="1"/>
              <a:t>their</a:t>
            </a:r>
            <a:r>
              <a:rPr lang="pt-PT" dirty="0"/>
              <a:t> </a:t>
            </a:r>
            <a:r>
              <a:rPr lang="pt-PT" dirty="0" err="1"/>
              <a:t>location</a:t>
            </a:r>
            <a:r>
              <a:rPr lang="pt-PT" dirty="0"/>
              <a:t> </a:t>
            </a:r>
            <a:r>
              <a:rPr lang="pt-PT" dirty="0" err="1"/>
              <a:t>and</a:t>
            </a:r>
            <a:r>
              <a:rPr lang="pt-PT" dirty="0"/>
              <a:t> a </a:t>
            </a:r>
            <a:r>
              <a:rPr lang="pt-PT" dirty="0" err="1"/>
              <a:t>defined</a:t>
            </a:r>
            <a:r>
              <a:rPr lang="pt-PT" dirty="0"/>
              <a:t> zoom </a:t>
            </a:r>
            <a:r>
              <a:rPr lang="pt-PT" dirty="0" err="1"/>
              <a:t>level</a:t>
            </a:r>
            <a:r>
              <a:rPr lang="pt-PT" dirty="0"/>
              <a:t>.</a:t>
            </a:r>
          </a:p>
          <a:p>
            <a:r>
              <a:rPr lang="pt-PT" dirty="0"/>
              <a:t>In OBU </a:t>
            </a:r>
            <a:r>
              <a:rPr lang="pt-PT" dirty="0" err="1"/>
              <a:t>mode</a:t>
            </a:r>
            <a:r>
              <a:rPr lang="pt-PT" dirty="0"/>
              <a:t> </a:t>
            </a:r>
            <a:r>
              <a:rPr lang="pt-PT" dirty="0" err="1"/>
              <a:t>the</a:t>
            </a:r>
            <a:r>
              <a:rPr lang="pt-PT" dirty="0"/>
              <a:t> </a:t>
            </a:r>
            <a:r>
              <a:rPr lang="pt-PT" dirty="0" err="1"/>
              <a:t>application</a:t>
            </a:r>
            <a:r>
              <a:rPr lang="pt-PT" dirty="0"/>
              <a:t> </a:t>
            </a:r>
            <a:r>
              <a:rPr lang="pt-PT" dirty="0" err="1"/>
              <a:t>collects</a:t>
            </a:r>
            <a:r>
              <a:rPr lang="pt-PT" dirty="0"/>
              <a:t> data </a:t>
            </a:r>
            <a:r>
              <a:rPr lang="pt-PT" dirty="0" err="1"/>
              <a:t>from</a:t>
            </a:r>
            <a:r>
              <a:rPr lang="pt-PT" dirty="0"/>
              <a:t> </a:t>
            </a:r>
            <a:r>
              <a:rPr lang="pt-PT" dirty="0" err="1"/>
              <a:t>it’s</a:t>
            </a:r>
            <a:r>
              <a:rPr lang="pt-PT" dirty="0"/>
              <a:t> </a:t>
            </a:r>
            <a:r>
              <a:rPr lang="pt-PT" dirty="0" err="1"/>
              <a:t>sensors</a:t>
            </a:r>
            <a:r>
              <a:rPr lang="pt-PT" dirty="0"/>
              <a:t>, </a:t>
            </a:r>
            <a:r>
              <a:rPr lang="pt-PT" dirty="0" err="1"/>
              <a:t>including</a:t>
            </a:r>
            <a:r>
              <a:rPr lang="pt-PT" dirty="0"/>
              <a:t> </a:t>
            </a:r>
            <a:r>
              <a:rPr lang="pt-PT" dirty="0" err="1"/>
              <a:t>the</a:t>
            </a:r>
            <a:r>
              <a:rPr lang="pt-PT" dirty="0"/>
              <a:t> </a:t>
            </a:r>
            <a:r>
              <a:rPr lang="pt-PT" dirty="0" err="1"/>
              <a:t>accelerometer</a:t>
            </a:r>
            <a:r>
              <a:rPr lang="pt-PT" dirty="0"/>
              <a:t>, </a:t>
            </a:r>
            <a:r>
              <a:rPr lang="pt-PT" dirty="0" err="1"/>
              <a:t>gyroscope</a:t>
            </a:r>
            <a:r>
              <a:rPr lang="pt-PT" dirty="0"/>
              <a:t>, </a:t>
            </a:r>
            <a:r>
              <a:rPr lang="pt-PT" dirty="0" err="1"/>
              <a:t>barometer</a:t>
            </a:r>
            <a:r>
              <a:rPr lang="pt-PT" dirty="0"/>
              <a:t>, </a:t>
            </a:r>
            <a:r>
              <a:rPr lang="pt-PT" dirty="0" err="1"/>
              <a:t>magentometer</a:t>
            </a:r>
            <a:r>
              <a:rPr lang="pt-PT" dirty="0"/>
              <a:t>, light sensor </a:t>
            </a:r>
            <a:r>
              <a:rPr lang="pt-PT" dirty="0" err="1"/>
              <a:t>and</a:t>
            </a:r>
            <a:r>
              <a:rPr lang="pt-PT" dirty="0"/>
              <a:t> </a:t>
            </a:r>
            <a:r>
              <a:rPr lang="pt-PT" dirty="0" err="1"/>
              <a:t>pedometer</a:t>
            </a:r>
            <a:r>
              <a:rPr lang="pt-PT" dirty="0"/>
              <a:t>, </a:t>
            </a:r>
            <a:r>
              <a:rPr lang="pt-PT" dirty="0" err="1"/>
              <a:t>and</a:t>
            </a:r>
            <a:r>
              <a:rPr lang="pt-PT" dirty="0"/>
              <a:t> </a:t>
            </a:r>
            <a:r>
              <a:rPr lang="pt-PT" dirty="0" err="1"/>
              <a:t>send’s</a:t>
            </a:r>
            <a:r>
              <a:rPr lang="pt-PT" dirty="0"/>
              <a:t> </a:t>
            </a:r>
            <a:r>
              <a:rPr lang="pt-PT" dirty="0" err="1"/>
              <a:t>it</a:t>
            </a:r>
            <a:r>
              <a:rPr lang="pt-PT" dirty="0"/>
              <a:t> to </a:t>
            </a:r>
            <a:r>
              <a:rPr lang="pt-PT" dirty="0" err="1"/>
              <a:t>the</a:t>
            </a:r>
            <a:r>
              <a:rPr lang="pt-PT" dirty="0"/>
              <a:t> OBU </a:t>
            </a:r>
            <a:r>
              <a:rPr lang="pt-PT" dirty="0" err="1"/>
              <a:t>which</a:t>
            </a:r>
            <a:r>
              <a:rPr lang="pt-PT" dirty="0"/>
              <a:t> </a:t>
            </a:r>
            <a:r>
              <a:rPr lang="pt-PT" dirty="0" err="1"/>
              <a:t>then</a:t>
            </a:r>
            <a:r>
              <a:rPr lang="pt-PT" dirty="0"/>
              <a:t> combines </a:t>
            </a:r>
            <a:r>
              <a:rPr lang="pt-PT" dirty="0" err="1"/>
              <a:t>all</a:t>
            </a:r>
            <a:r>
              <a:rPr lang="pt-PT" dirty="0"/>
              <a:t> sensor data </a:t>
            </a:r>
            <a:r>
              <a:rPr lang="pt-PT" dirty="0" err="1"/>
              <a:t>of</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vehicle</a:t>
            </a:r>
            <a:r>
              <a:rPr lang="pt-PT" dirty="0"/>
              <a:t> </a:t>
            </a:r>
            <a:r>
              <a:rPr lang="pt-PT" dirty="0" err="1"/>
              <a:t>into</a:t>
            </a:r>
            <a:r>
              <a:rPr lang="pt-PT" dirty="0"/>
              <a:t> a single </a:t>
            </a:r>
            <a:r>
              <a:rPr lang="pt-PT" dirty="0" err="1"/>
              <a:t>message</a:t>
            </a:r>
            <a:r>
              <a:rPr lang="pt-PT" dirty="0"/>
              <a:t> </a:t>
            </a:r>
            <a:r>
              <a:rPr lang="pt-PT" dirty="0" err="1"/>
              <a:t>that</a:t>
            </a:r>
            <a:r>
              <a:rPr lang="pt-PT" dirty="0"/>
              <a:t> </a:t>
            </a:r>
            <a:r>
              <a:rPr lang="pt-PT" dirty="0" err="1"/>
              <a:t>is</a:t>
            </a:r>
            <a:r>
              <a:rPr lang="pt-PT" dirty="0"/>
              <a:t> </a:t>
            </a:r>
            <a:r>
              <a:rPr lang="pt-PT" dirty="0" err="1"/>
              <a:t>then</a:t>
            </a:r>
            <a:r>
              <a:rPr lang="pt-PT" dirty="0"/>
              <a:t> </a:t>
            </a:r>
            <a:r>
              <a:rPr lang="pt-PT" dirty="0" err="1"/>
              <a:t>shared</a:t>
            </a:r>
            <a:r>
              <a:rPr lang="pt-PT" dirty="0"/>
              <a:t> to </a:t>
            </a:r>
            <a:r>
              <a:rPr lang="pt-PT" dirty="0" err="1"/>
              <a:t>the</a:t>
            </a:r>
            <a:r>
              <a:rPr lang="pt-PT" dirty="0"/>
              <a:t> central broker.</a:t>
            </a:r>
          </a:p>
        </p:txBody>
      </p:sp>
      <p:sp>
        <p:nvSpPr>
          <p:cNvPr id="4" name="Slide Number Placeholder 3"/>
          <p:cNvSpPr>
            <a:spLocks noGrp="1"/>
          </p:cNvSpPr>
          <p:nvPr>
            <p:ph type="sldNum" sz="quarter" idx="5"/>
          </p:nvPr>
        </p:nvSpPr>
        <p:spPr/>
        <p:txBody>
          <a:bodyPr/>
          <a:lstStyle/>
          <a:p>
            <a:fld id="{2C0CE2FF-6637-4BAC-BB33-F97DDC38D026}" type="slidenum">
              <a:rPr lang="en-US" smtClean="0"/>
              <a:t>11</a:t>
            </a:fld>
            <a:endParaRPr lang="en-US"/>
          </a:p>
        </p:txBody>
      </p:sp>
    </p:spTree>
    <p:extLst>
      <p:ext uri="{BB962C8B-B14F-4D97-AF65-F5344CB8AC3E}">
        <p14:creationId xmlns:p14="http://schemas.microsoft.com/office/powerpoint/2010/main" val="361814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12</a:t>
            </a:fld>
            <a:endParaRPr lang="pt-PT"/>
          </a:p>
        </p:txBody>
      </p:sp>
    </p:spTree>
    <p:extLst>
      <p:ext uri="{BB962C8B-B14F-4D97-AF65-F5344CB8AC3E}">
        <p14:creationId xmlns:p14="http://schemas.microsoft.com/office/powerpoint/2010/main" val="2913968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There</a:t>
            </a:r>
            <a:r>
              <a:rPr lang="pt-PT" dirty="0"/>
              <a:t> are 3 </a:t>
            </a:r>
            <a:r>
              <a:rPr lang="pt-PT" dirty="0" err="1"/>
              <a:t>screens</a:t>
            </a:r>
            <a:endParaRPr lang="pt-PT" dirty="0"/>
          </a:p>
          <a:p>
            <a:r>
              <a:rPr lang="pt-PT" dirty="0"/>
              <a:t>- </a:t>
            </a:r>
            <a:r>
              <a:rPr lang="pt-PT" dirty="0" err="1"/>
              <a:t>The</a:t>
            </a:r>
            <a:r>
              <a:rPr lang="pt-PT" dirty="0"/>
              <a:t> </a:t>
            </a:r>
            <a:r>
              <a:rPr lang="pt-PT" dirty="0" err="1"/>
              <a:t>sensors</a:t>
            </a:r>
            <a:r>
              <a:rPr lang="pt-PT" dirty="0"/>
              <a:t> </a:t>
            </a:r>
            <a:r>
              <a:rPr lang="pt-PT" dirty="0" err="1"/>
              <a:t>screen</a:t>
            </a:r>
            <a:r>
              <a:rPr lang="pt-PT" dirty="0"/>
              <a:t> </a:t>
            </a:r>
            <a:r>
              <a:rPr lang="pt-PT" dirty="0" err="1"/>
              <a:t>is</a:t>
            </a:r>
            <a:r>
              <a:rPr lang="pt-PT" dirty="0"/>
              <a:t> </a:t>
            </a:r>
            <a:r>
              <a:rPr lang="pt-PT" dirty="0" err="1"/>
              <a:t>used</a:t>
            </a:r>
            <a:r>
              <a:rPr lang="pt-PT" dirty="0"/>
              <a:t> to monitor </a:t>
            </a:r>
            <a:r>
              <a:rPr lang="pt-PT" dirty="0" err="1"/>
              <a:t>the</a:t>
            </a:r>
            <a:r>
              <a:rPr lang="pt-PT" dirty="0"/>
              <a:t> sensor data </a:t>
            </a:r>
            <a:r>
              <a:rPr lang="pt-PT" dirty="0" err="1"/>
              <a:t>of</a:t>
            </a:r>
            <a:r>
              <a:rPr lang="pt-PT" dirty="0"/>
              <a:t> </a:t>
            </a:r>
            <a:r>
              <a:rPr lang="pt-PT" dirty="0" err="1"/>
              <a:t>the</a:t>
            </a:r>
            <a:r>
              <a:rPr lang="pt-PT" dirty="0"/>
              <a:t> smartphone </a:t>
            </a:r>
            <a:r>
              <a:rPr lang="pt-PT" dirty="0" err="1"/>
              <a:t>and</a:t>
            </a:r>
            <a:r>
              <a:rPr lang="pt-PT" dirty="0"/>
              <a:t>, </a:t>
            </a:r>
            <a:r>
              <a:rPr lang="pt-PT" dirty="0" err="1"/>
              <a:t>when</a:t>
            </a:r>
            <a:r>
              <a:rPr lang="pt-PT" dirty="0"/>
              <a:t> </a:t>
            </a:r>
            <a:r>
              <a:rPr lang="pt-PT" dirty="0" err="1"/>
              <a:t>connected</a:t>
            </a:r>
            <a:r>
              <a:rPr lang="pt-PT" dirty="0"/>
              <a:t>, </a:t>
            </a:r>
            <a:r>
              <a:rPr lang="pt-PT" dirty="0" err="1"/>
              <a:t>of</a:t>
            </a:r>
            <a:r>
              <a:rPr lang="pt-PT" dirty="0"/>
              <a:t> </a:t>
            </a:r>
            <a:r>
              <a:rPr lang="pt-PT" dirty="0" err="1"/>
              <a:t>road</a:t>
            </a:r>
            <a:r>
              <a:rPr lang="pt-PT" dirty="0"/>
              <a:t> </a:t>
            </a:r>
            <a:r>
              <a:rPr lang="pt-PT" dirty="0" err="1"/>
              <a:t>vehicles</a:t>
            </a:r>
            <a:r>
              <a:rPr lang="pt-PT" dirty="0"/>
              <a:t> </a:t>
            </a:r>
            <a:r>
              <a:rPr lang="pt-PT" dirty="0" err="1"/>
              <a:t>or</a:t>
            </a:r>
            <a:r>
              <a:rPr lang="pt-PT" dirty="0"/>
              <a:t> </a:t>
            </a:r>
            <a:r>
              <a:rPr lang="pt-PT" dirty="0" err="1"/>
              <a:t>boats</a:t>
            </a:r>
            <a:r>
              <a:rPr lang="pt-PT" dirty="0"/>
              <a:t>.</a:t>
            </a:r>
          </a:p>
          <a:p>
            <a:pPr marL="0" indent="0">
              <a:buFontTx/>
              <a:buNone/>
            </a:pPr>
            <a:r>
              <a:rPr lang="pt-PT" dirty="0"/>
              <a:t>- </a:t>
            </a:r>
            <a:r>
              <a:rPr lang="pt-PT" dirty="0" err="1"/>
              <a:t>The</a:t>
            </a:r>
            <a:r>
              <a:rPr lang="pt-PT" dirty="0"/>
              <a:t> </a:t>
            </a:r>
            <a:r>
              <a:rPr lang="pt-PT" dirty="0" err="1"/>
              <a:t>map</a:t>
            </a:r>
            <a:r>
              <a:rPr lang="pt-PT" dirty="0"/>
              <a:t> </a:t>
            </a:r>
            <a:r>
              <a:rPr lang="pt-PT" dirty="0" err="1"/>
              <a:t>screens</a:t>
            </a:r>
            <a:r>
              <a:rPr lang="pt-PT" dirty="0"/>
              <a:t> </a:t>
            </a:r>
            <a:r>
              <a:rPr lang="pt-PT" dirty="0" err="1"/>
              <a:t>is</a:t>
            </a:r>
            <a:r>
              <a:rPr lang="pt-PT" dirty="0"/>
              <a:t> </a:t>
            </a:r>
            <a:r>
              <a:rPr lang="pt-PT" dirty="0" err="1"/>
              <a:t>where</a:t>
            </a:r>
            <a:r>
              <a:rPr lang="pt-PT" dirty="0"/>
              <a:t> </a:t>
            </a:r>
            <a:r>
              <a:rPr lang="pt-PT" dirty="0" err="1"/>
              <a:t>all</a:t>
            </a:r>
            <a:r>
              <a:rPr lang="pt-PT" dirty="0"/>
              <a:t> </a:t>
            </a:r>
            <a:r>
              <a:rPr lang="pt-PT" dirty="0" err="1"/>
              <a:t>information</a:t>
            </a:r>
            <a:r>
              <a:rPr lang="pt-PT" dirty="0"/>
              <a:t> </a:t>
            </a:r>
            <a:r>
              <a:rPr lang="pt-PT" dirty="0" err="1"/>
              <a:t>shared</a:t>
            </a:r>
            <a:r>
              <a:rPr lang="pt-PT" dirty="0"/>
              <a:t> </a:t>
            </a:r>
            <a:r>
              <a:rPr lang="pt-PT" dirty="0" err="1"/>
              <a:t>using</a:t>
            </a:r>
            <a:r>
              <a:rPr lang="pt-PT" dirty="0"/>
              <a:t> </a:t>
            </a:r>
            <a:r>
              <a:rPr lang="pt-PT" dirty="0" err="1"/>
              <a:t>messages</a:t>
            </a:r>
            <a:r>
              <a:rPr lang="pt-PT" dirty="0"/>
              <a:t> </a:t>
            </a:r>
            <a:r>
              <a:rPr lang="pt-PT" dirty="0" err="1"/>
              <a:t>is</a:t>
            </a:r>
            <a:r>
              <a:rPr lang="pt-PT" dirty="0"/>
              <a:t> </a:t>
            </a:r>
            <a:r>
              <a:rPr lang="pt-PT" dirty="0" err="1"/>
              <a:t>displayed</a:t>
            </a:r>
            <a:r>
              <a:rPr lang="pt-PT" dirty="0"/>
              <a:t> </a:t>
            </a:r>
            <a:r>
              <a:rPr lang="pt-PT" dirty="0" err="1"/>
              <a:t>and</a:t>
            </a:r>
            <a:r>
              <a:rPr lang="pt-PT" dirty="0"/>
              <a:t> </a:t>
            </a:r>
            <a:r>
              <a:rPr lang="pt-PT" dirty="0" err="1"/>
              <a:t>where</a:t>
            </a:r>
            <a:r>
              <a:rPr lang="pt-PT" dirty="0"/>
              <a:t> </a:t>
            </a:r>
            <a:r>
              <a:rPr lang="pt-PT" dirty="0" err="1"/>
              <a:t>the</a:t>
            </a:r>
            <a:r>
              <a:rPr lang="pt-PT" dirty="0"/>
              <a:t> </a:t>
            </a:r>
            <a:r>
              <a:rPr lang="pt-PT" dirty="0" err="1"/>
              <a:t>user</a:t>
            </a:r>
            <a:r>
              <a:rPr lang="pt-PT" dirty="0"/>
              <a:t> can </a:t>
            </a:r>
            <a:r>
              <a:rPr lang="pt-PT" dirty="0" err="1"/>
              <a:t>create</a:t>
            </a:r>
            <a:r>
              <a:rPr lang="pt-PT" dirty="0"/>
              <a:t>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t>
            </a:r>
            <a:r>
              <a:rPr lang="pt-PT" dirty="0" err="1"/>
              <a:t>interact</a:t>
            </a:r>
            <a:r>
              <a:rPr lang="pt-PT" dirty="0"/>
              <a:t> </a:t>
            </a:r>
            <a:r>
              <a:rPr lang="pt-PT" dirty="0" err="1"/>
              <a:t>with</a:t>
            </a:r>
            <a:r>
              <a:rPr lang="pt-PT" dirty="0"/>
              <a:t> V2X </a:t>
            </a:r>
            <a:r>
              <a:rPr lang="pt-PT" dirty="0" err="1"/>
              <a:t>services</a:t>
            </a:r>
            <a:endParaRPr lang="pt-PT" dirty="0"/>
          </a:p>
          <a:p>
            <a:pPr marL="0" indent="0">
              <a:buFontTx/>
              <a:buNone/>
            </a:pPr>
            <a:r>
              <a:rPr lang="pt-PT" dirty="0"/>
              <a:t>- </a:t>
            </a:r>
            <a:r>
              <a:rPr lang="pt-PT" dirty="0" err="1"/>
              <a:t>The</a:t>
            </a:r>
            <a:r>
              <a:rPr lang="pt-PT" dirty="0"/>
              <a:t> </a:t>
            </a:r>
            <a:r>
              <a:rPr lang="pt-PT" dirty="0" err="1"/>
              <a:t>settings</a:t>
            </a:r>
            <a:r>
              <a:rPr lang="pt-PT" dirty="0"/>
              <a:t> </a:t>
            </a:r>
            <a:r>
              <a:rPr lang="pt-PT" dirty="0" err="1"/>
              <a:t>screen</a:t>
            </a:r>
            <a:r>
              <a:rPr lang="pt-PT" dirty="0"/>
              <a:t> </a:t>
            </a:r>
            <a:r>
              <a:rPr lang="pt-PT" dirty="0" err="1"/>
              <a:t>is</a:t>
            </a:r>
            <a:r>
              <a:rPr lang="pt-PT" dirty="0"/>
              <a:t> </a:t>
            </a:r>
            <a:r>
              <a:rPr lang="pt-PT" dirty="0" err="1"/>
              <a:t>used</a:t>
            </a:r>
            <a:r>
              <a:rPr lang="pt-PT" dirty="0"/>
              <a:t> to customize </a:t>
            </a:r>
            <a:r>
              <a:rPr lang="pt-PT" dirty="0" err="1"/>
              <a:t>the</a:t>
            </a:r>
            <a:r>
              <a:rPr lang="pt-PT" dirty="0"/>
              <a:t> </a:t>
            </a:r>
            <a:r>
              <a:rPr lang="pt-PT" dirty="0" err="1"/>
              <a:t>connection</a:t>
            </a:r>
            <a:r>
              <a:rPr lang="pt-PT" dirty="0"/>
              <a:t> </a:t>
            </a:r>
            <a:r>
              <a:rPr lang="pt-PT" dirty="0" err="1"/>
              <a:t>details</a:t>
            </a:r>
            <a:r>
              <a:rPr lang="pt-PT" dirty="0"/>
              <a:t>, </a:t>
            </a:r>
            <a:r>
              <a:rPr lang="pt-PT" dirty="0" err="1"/>
              <a:t>map</a:t>
            </a:r>
            <a:r>
              <a:rPr lang="pt-PT" dirty="0"/>
              <a:t> </a:t>
            </a:r>
            <a:r>
              <a:rPr lang="pt-PT" dirty="0" err="1"/>
              <a:t>icons</a:t>
            </a:r>
            <a:r>
              <a:rPr lang="pt-PT" dirty="0"/>
              <a:t> </a:t>
            </a:r>
            <a:r>
              <a:rPr lang="pt-PT" dirty="0" err="1"/>
              <a:t>size</a:t>
            </a:r>
            <a:r>
              <a:rPr lang="pt-PT" dirty="0"/>
              <a:t>, </a:t>
            </a:r>
            <a:r>
              <a:rPr lang="pt-PT" dirty="0" err="1"/>
              <a:t>quadtree</a:t>
            </a:r>
            <a:r>
              <a:rPr lang="pt-PT" dirty="0"/>
              <a:t> zoom </a:t>
            </a:r>
            <a:r>
              <a:rPr lang="pt-PT" dirty="0" err="1"/>
              <a:t>of</a:t>
            </a:r>
            <a:r>
              <a:rPr lang="pt-PT" dirty="0"/>
              <a:t> VRU </a:t>
            </a:r>
            <a:r>
              <a:rPr lang="pt-PT" dirty="0" err="1"/>
              <a:t>mode</a:t>
            </a:r>
            <a:r>
              <a:rPr lang="pt-PT" dirty="0"/>
              <a:t>, </a:t>
            </a:r>
            <a:r>
              <a:rPr lang="pt-PT" dirty="0" err="1"/>
              <a:t>the</a:t>
            </a:r>
            <a:r>
              <a:rPr lang="pt-PT" dirty="0"/>
              <a:t> </a:t>
            </a:r>
            <a:r>
              <a:rPr lang="pt-PT" dirty="0" err="1"/>
              <a:t>period</a:t>
            </a:r>
            <a:r>
              <a:rPr lang="pt-PT" dirty="0"/>
              <a:t> </a:t>
            </a:r>
            <a:r>
              <a:rPr lang="pt-PT" dirty="0" err="1"/>
              <a:t>of</a:t>
            </a:r>
            <a:r>
              <a:rPr lang="pt-PT" dirty="0"/>
              <a:t> </a:t>
            </a:r>
            <a:r>
              <a:rPr lang="pt-PT" dirty="0" err="1"/>
              <a:t>messages</a:t>
            </a:r>
            <a:r>
              <a:rPr lang="pt-PT" dirty="0"/>
              <a:t> </a:t>
            </a:r>
            <a:r>
              <a:rPr lang="pt-PT" dirty="0" err="1"/>
              <a:t>sent</a:t>
            </a:r>
            <a:r>
              <a:rPr lang="pt-PT" dirty="0"/>
              <a:t> </a:t>
            </a:r>
            <a:r>
              <a:rPr lang="pt-PT" dirty="0" err="1"/>
              <a:t>and</a:t>
            </a:r>
            <a:r>
              <a:rPr lang="pt-PT" dirty="0"/>
              <a:t> </a:t>
            </a:r>
            <a:r>
              <a:rPr lang="pt-PT" dirty="0" err="1"/>
              <a:t>other</a:t>
            </a:r>
            <a:r>
              <a:rPr lang="pt-PT" dirty="0"/>
              <a:t> </a:t>
            </a:r>
            <a:r>
              <a:rPr lang="pt-PT" dirty="0" err="1"/>
              <a:t>settings</a:t>
            </a:r>
            <a:endParaRPr lang="pt-PT" dirty="0"/>
          </a:p>
          <a:p>
            <a:pPr marL="0" indent="0">
              <a:buFontTx/>
              <a:buNone/>
            </a:pPr>
            <a:r>
              <a:rPr lang="pt-PT" dirty="0" err="1"/>
              <a:t>The</a:t>
            </a:r>
            <a:r>
              <a:rPr lang="pt-PT" dirty="0"/>
              <a:t> </a:t>
            </a:r>
            <a:r>
              <a:rPr lang="pt-PT" dirty="0" err="1"/>
              <a:t>application</a:t>
            </a:r>
            <a:r>
              <a:rPr lang="pt-PT" dirty="0"/>
              <a:t> </a:t>
            </a:r>
            <a:r>
              <a:rPr lang="pt-PT" dirty="0" err="1"/>
              <a:t>has</a:t>
            </a:r>
            <a:r>
              <a:rPr lang="pt-PT" dirty="0"/>
              <a:t> a </a:t>
            </a:r>
            <a:r>
              <a:rPr lang="pt-PT" dirty="0" err="1"/>
              <a:t>dashboard</a:t>
            </a:r>
            <a:r>
              <a:rPr lang="pt-PT" dirty="0"/>
              <a:t> componente </a:t>
            </a:r>
            <a:r>
              <a:rPr lang="pt-PT" dirty="0" err="1"/>
              <a:t>that</a:t>
            </a:r>
            <a:r>
              <a:rPr lang="pt-PT" dirty="0"/>
              <a:t> shows </a:t>
            </a:r>
            <a:r>
              <a:rPr lang="pt-PT" dirty="0" err="1"/>
              <a:t>information</a:t>
            </a:r>
            <a:r>
              <a:rPr lang="pt-PT" dirty="0"/>
              <a:t> </a:t>
            </a:r>
            <a:r>
              <a:rPr lang="pt-PT" dirty="0" err="1"/>
              <a:t>made</a:t>
            </a:r>
            <a:r>
              <a:rPr lang="pt-PT" dirty="0"/>
              <a:t> </a:t>
            </a:r>
            <a:r>
              <a:rPr lang="pt-PT" dirty="0" err="1"/>
              <a:t>available</a:t>
            </a:r>
            <a:r>
              <a:rPr lang="pt-PT" dirty="0"/>
              <a:t> </a:t>
            </a:r>
            <a:r>
              <a:rPr lang="pt-PT" dirty="0" err="1"/>
              <a:t>by</a:t>
            </a:r>
            <a:r>
              <a:rPr lang="pt-PT" dirty="0"/>
              <a:t> </a:t>
            </a:r>
            <a:r>
              <a:rPr lang="pt-PT" dirty="0" err="1"/>
              <a:t>the</a:t>
            </a:r>
            <a:r>
              <a:rPr lang="pt-PT" dirty="0"/>
              <a:t> GPS, a componente for </a:t>
            </a:r>
            <a:r>
              <a:rPr lang="pt-PT" dirty="0" err="1"/>
              <a:t>permanent</a:t>
            </a:r>
            <a:r>
              <a:rPr lang="pt-PT" dirty="0"/>
              <a:t> </a:t>
            </a:r>
            <a:r>
              <a:rPr lang="pt-PT" dirty="0" err="1"/>
              <a:t>message</a:t>
            </a:r>
            <a:r>
              <a:rPr lang="pt-PT" dirty="0"/>
              <a:t> </a:t>
            </a:r>
            <a:r>
              <a:rPr lang="pt-PT" dirty="0" err="1"/>
              <a:t>history</a:t>
            </a:r>
            <a:r>
              <a:rPr lang="pt-PT" dirty="0"/>
              <a:t> </a:t>
            </a:r>
            <a:r>
              <a:rPr lang="pt-PT" dirty="0" err="1"/>
              <a:t>and</a:t>
            </a:r>
            <a:r>
              <a:rPr lang="pt-PT" dirty="0"/>
              <a:t> a </a:t>
            </a:r>
            <a:r>
              <a:rPr lang="pt-PT" dirty="0" err="1"/>
              <a:t>in-app</a:t>
            </a:r>
            <a:r>
              <a:rPr lang="pt-PT" dirty="0"/>
              <a:t> </a:t>
            </a:r>
            <a:r>
              <a:rPr lang="pt-PT" dirty="0" err="1"/>
              <a:t>notification</a:t>
            </a:r>
            <a:r>
              <a:rPr lang="pt-PT" dirty="0"/>
              <a:t> </a:t>
            </a:r>
            <a:r>
              <a:rPr lang="pt-PT" dirty="0" err="1"/>
              <a:t>component</a:t>
            </a:r>
            <a:r>
              <a:rPr lang="pt-PT" dirty="0"/>
              <a:t> </a:t>
            </a:r>
            <a:r>
              <a:rPr lang="pt-PT" dirty="0" err="1"/>
              <a:t>and</a:t>
            </a:r>
            <a:r>
              <a:rPr lang="pt-PT" dirty="0"/>
              <a:t> </a:t>
            </a:r>
            <a:r>
              <a:rPr lang="pt-PT" dirty="0" err="1"/>
              <a:t>queue</a:t>
            </a:r>
            <a:r>
              <a:rPr lang="pt-PT" dirty="0"/>
              <a:t> </a:t>
            </a:r>
            <a:r>
              <a:rPr lang="pt-PT" dirty="0" err="1"/>
              <a:t>logic</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13</a:t>
            </a:fld>
            <a:endParaRPr lang="en-US"/>
          </a:p>
        </p:txBody>
      </p:sp>
    </p:spTree>
    <p:extLst>
      <p:ext uri="{BB962C8B-B14F-4D97-AF65-F5344CB8AC3E}">
        <p14:creationId xmlns:p14="http://schemas.microsoft.com/office/powerpoint/2010/main" val="1148642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DENMs</a:t>
            </a:r>
            <a:r>
              <a:rPr lang="pt-PT" dirty="0"/>
              <a:t> are </a:t>
            </a:r>
            <a:r>
              <a:rPr lang="pt-PT" dirty="0" err="1"/>
              <a:t>the</a:t>
            </a:r>
            <a:r>
              <a:rPr lang="pt-PT" dirty="0"/>
              <a:t> </a:t>
            </a:r>
            <a:r>
              <a:rPr lang="pt-PT" dirty="0" err="1"/>
              <a:t>messages</a:t>
            </a:r>
            <a:r>
              <a:rPr lang="pt-PT" dirty="0"/>
              <a:t> </a:t>
            </a:r>
            <a:r>
              <a:rPr lang="pt-PT" dirty="0" err="1"/>
              <a:t>used</a:t>
            </a:r>
            <a:r>
              <a:rPr lang="pt-PT" dirty="0"/>
              <a:t> to share </a:t>
            </a:r>
            <a:r>
              <a:rPr lang="pt-PT" dirty="0" err="1"/>
              <a:t>road</a:t>
            </a:r>
            <a:r>
              <a:rPr lang="pt-PT" dirty="0"/>
              <a:t> </a:t>
            </a:r>
            <a:r>
              <a:rPr lang="pt-PT" dirty="0" err="1"/>
              <a:t>and</a:t>
            </a:r>
            <a:r>
              <a:rPr lang="pt-PT" dirty="0"/>
              <a:t> </a:t>
            </a:r>
            <a:r>
              <a:rPr lang="pt-PT" dirty="0" err="1"/>
              <a:t>wheater</a:t>
            </a:r>
            <a:r>
              <a:rPr lang="pt-PT" dirty="0"/>
              <a:t> </a:t>
            </a:r>
            <a:r>
              <a:rPr lang="pt-PT" dirty="0" err="1"/>
              <a:t>events</a:t>
            </a:r>
            <a:r>
              <a:rPr lang="pt-PT" dirty="0"/>
              <a:t> </a:t>
            </a:r>
            <a:r>
              <a:rPr lang="pt-PT" dirty="0" err="1"/>
              <a:t>and</a:t>
            </a:r>
            <a:r>
              <a:rPr lang="pt-PT" dirty="0"/>
              <a:t> are </a:t>
            </a:r>
            <a:r>
              <a:rPr lang="pt-PT" dirty="0" err="1"/>
              <a:t>available</a:t>
            </a:r>
            <a:r>
              <a:rPr lang="pt-PT" dirty="0"/>
              <a:t> in </a:t>
            </a:r>
            <a:r>
              <a:rPr lang="pt-PT" dirty="0" err="1"/>
              <a:t>all</a:t>
            </a:r>
            <a:r>
              <a:rPr lang="pt-PT" dirty="0"/>
              <a:t> </a:t>
            </a:r>
            <a:r>
              <a:rPr lang="pt-PT" dirty="0" err="1"/>
              <a:t>user</a:t>
            </a:r>
            <a:r>
              <a:rPr lang="pt-PT" dirty="0"/>
              <a:t> </a:t>
            </a:r>
            <a:r>
              <a:rPr lang="pt-PT" dirty="0" err="1"/>
              <a:t>modes</a:t>
            </a:r>
            <a:r>
              <a:rPr lang="pt-PT" dirty="0"/>
              <a:t>. </a:t>
            </a:r>
            <a:r>
              <a:rPr lang="pt-PT" dirty="0" err="1"/>
              <a:t>The</a:t>
            </a:r>
            <a:r>
              <a:rPr lang="pt-PT" dirty="0"/>
              <a:t> </a:t>
            </a:r>
            <a:r>
              <a:rPr lang="pt-PT" dirty="0" err="1"/>
              <a:t>application</a:t>
            </a:r>
            <a:r>
              <a:rPr lang="pt-PT" dirty="0"/>
              <a:t> can </a:t>
            </a:r>
            <a:r>
              <a:rPr lang="pt-PT" dirty="0" err="1"/>
              <a:t>also</a:t>
            </a:r>
            <a:r>
              <a:rPr lang="pt-PT" dirty="0"/>
              <a:t> </a:t>
            </a:r>
            <a:r>
              <a:rPr lang="pt-PT" dirty="0" err="1"/>
              <a:t>be</a:t>
            </a:r>
            <a:r>
              <a:rPr lang="pt-PT" dirty="0"/>
              <a:t> </a:t>
            </a:r>
            <a:r>
              <a:rPr lang="pt-PT" dirty="0" err="1"/>
              <a:t>used</a:t>
            </a:r>
            <a:r>
              <a:rPr lang="pt-PT" dirty="0"/>
              <a:t> to </a:t>
            </a:r>
            <a:r>
              <a:rPr lang="pt-PT" dirty="0" err="1"/>
              <a:t>update</a:t>
            </a:r>
            <a:r>
              <a:rPr lang="pt-PT" dirty="0"/>
              <a:t>/</a:t>
            </a:r>
            <a:r>
              <a:rPr lang="pt-PT" dirty="0" err="1"/>
              <a:t>cancel</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the</a:t>
            </a:r>
            <a:r>
              <a:rPr lang="pt-PT" dirty="0"/>
              <a:t> </a:t>
            </a:r>
            <a:r>
              <a:rPr lang="pt-PT" dirty="0" err="1"/>
              <a:t>user</a:t>
            </a:r>
            <a:r>
              <a:rPr lang="pt-PT" dirty="0"/>
              <a:t> </a:t>
            </a:r>
            <a:r>
              <a:rPr lang="pt-PT" dirty="0" err="1"/>
              <a:t>or</a:t>
            </a:r>
            <a:r>
              <a:rPr lang="pt-PT" dirty="0"/>
              <a:t> to </a:t>
            </a:r>
            <a:r>
              <a:rPr lang="pt-PT" dirty="0" err="1"/>
              <a:t>negate</a:t>
            </a:r>
            <a:r>
              <a:rPr lang="pt-PT" dirty="0"/>
              <a:t> </a:t>
            </a:r>
            <a:r>
              <a:rPr lang="pt-PT" dirty="0" err="1"/>
              <a:t>events</a:t>
            </a:r>
            <a:r>
              <a:rPr lang="pt-PT" dirty="0"/>
              <a:t> </a:t>
            </a:r>
            <a:r>
              <a:rPr lang="pt-PT" dirty="0" err="1"/>
              <a:t>created</a:t>
            </a:r>
            <a:r>
              <a:rPr lang="pt-PT" dirty="0"/>
              <a:t> </a:t>
            </a:r>
            <a:r>
              <a:rPr lang="pt-PT" dirty="0" err="1"/>
              <a:t>by</a:t>
            </a:r>
            <a:r>
              <a:rPr lang="pt-PT" dirty="0"/>
              <a:t> </a:t>
            </a:r>
            <a:r>
              <a:rPr lang="pt-PT" dirty="0" err="1"/>
              <a:t>others</a:t>
            </a:r>
            <a:r>
              <a:rPr lang="pt-PT" dirty="0"/>
              <a:t>.</a:t>
            </a:r>
          </a:p>
          <a:p>
            <a:r>
              <a:rPr lang="pt-PT" dirty="0" err="1"/>
              <a:t>VAMs</a:t>
            </a:r>
            <a:r>
              <a:rPr lang="pt-PT" dirty="0"/>
              <a:t> are </a:t>
            </a:r>
            <a:r>
              <a:rPr lang="pt-PT" dirty="0" err="1"/>
              <a:t>responsible</a:t>
            </a:r>
            <a:r>
              <a:rPr lang="pt-PT" dirty="0"/>
              <a:t> for </a:t>
            </a:r>
            <a:r>
              <a:rPr lang="pt-PT" dirty="0" err="1"/>
              <a:t>advertising</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VRUs</a:t>
            </a:r>
            <a:r>
              <a:rPr lang="pt-PT" dirty="0"/>
              <a:t> </a:t>
            </a:r>
            <a:r>
              <a:rPr lang="pt-PT" dirty="0" err="1"/>
              <a:t>and</a:t>
            </a:r>
            <a:r>
              <a:rPr lang="pt-PT" dirty="0"/>
              <a:t> are </a:t>
            </a:r>
            <a:r>
              <a:rPr lang="pt-PT" dirty="0" err="1"/>
              <a:t>represented</a:t>
            </a:r>
            <a:r>
              <a:rPr lang="pt-PT" dirty="0"/>
              <a:t> </a:t>
            </a:r>
            <a:r>
              <a:rPr lang="pt-PT" dirty="0" err="1"/>
              <a:t>by</a:t>
            </a:r>
            <a:r>
              <a:rPr lang="pt-PT" dirty="0"/>
              <a:t> </a:t>
            </a:r>
            <a:r>
              <a:rPr lang="pt-PT" dirty="0" err="1"/>
              <a:t>the</a:t>
            </a:r>
            <a:r>
              <a:rPr lang="pt-PT" dirty="0"/>
              <a:t> stick figure </a:t>
            </a:r>
            <a:r>
              <a:rPr lang="pt-PT" dirty="0" err="1"/>
              <a:t>icon</a:t>
            </a:r>
            <a:r>
              <a:rPr lang="pt-PT" dirty="0"/>
              <a:t>.</a:t>
            </a:r>
            <a:endParaRPr lang="pt-PT"/>
          </a:p>
          <a:p>
            <a:endParaRPr lang="pt-PT">
              <a:cs typeface="Calibri"/>
            </a:endParaRPr>
          </a:p>
          <a:p>
            <a:r>
              <a:rPr lang="pt-PT" err="1">
                <a:cs typeface="Calibri"/>
              </a:rPr>
              <a:t>Denms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right</a:t>
            </a:r>
            <a:r>
              <a:rPr lang="pt-PT">
                <a:cs typeface="Calibri"/>
              </a:rPr>
              <a:t> </a:t>
            </a:r>
            <a:r>
              <a:rPr lang="pt-PT" err="1">
                <a:cs typeface="Calibri"/>
              </a:rPr>
              <a:t>and</a:t>
            </a:r>
            <a:r>
              <a:rPr lang="pt-PT">
                <a:cs typeface="Calibri"/>
              </a:rPr>
              <a:t> </a:t>
            </a:r>
            <a:r>
              <a:rPr lang="pt-PT" err="1">
                <a:cs typeface="Calibri"/>
              </a:rPr>
              <a:t>vams</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r>
              <a:rPr lang="pt-PT">
                <a:cs typeface="Calibri"/>
              </a:rPr>
              <a:t> </a:t>
            </a:r>
            <a:r>
              <a:rPr lang="pt-PT" err="1">
                <a:cs typeface="Calibri"/>
              </a:rPr>
              <a:t>with</a:t>
            </a:r>
            <a:r>
              <a:rPr lang="pt-PT">
                <a:cs typeface="Calibri"/>
              </a:rPr>
              <a:t> </a:t>
            </a:r>
            <a:r>
              <a:rPr lang="pt-PT" err="1">
                <a:cs typeface="Calibri"/>
              </a:rPr>
              <a:t>distinct</a:t>
            </a:r>
            <a:r>
              <a:rPr lang="pt-PT">
                <a:cs typeface="Calibri"/>
              </a:rPr>
              <a:t> </a:t>
            </a:r>
            <a:r>
              <a:rPr lang="pt-PT" err="1">
                <a:cs typeface="Calibri"/>
              </a:rPr>
              <a:t>text</a:t>
            </a:r>
            <a:r>
              <a:rPr lang="pt-PT">
                <a:cs typeface="Calibri"/>
              </a:rPr>
              <a:t> boxes</a:t>
            </a:r>
          </a:p>
        </p:txBody>
      </p:sp>
      <p:sp>
        <p:nvSpPr>
          <p:cNvPr id="4" name="Slide Number Placeholder 3"/>
          <p:cNvSpPr>
            <a:spLocks noGrp="1"/>
          </p:cNvSpPr>
          <p:nvPr>
            <p:ph type="sldNum" sz="quarter" idx="5"/>
          </p:nvPr>
        </p:nvSpPr>
        <p:spPr/>
        <p:txBody>
          <a:bodyPr/>
          <a:lstStyle/>
          <a:p>
            <a:fld id="{2C0CE2FF-6637-4BAC-BB33-F97DDC38D026}" type="slidenum">
              <a:rPr lang="en-US" smtClean="0"/>
              <a:t>14</a:t>
            </a:fld>
            <a:endParaRPr lang="en-US"/>
          </a:p>
        </p:txBody>
      </p:sp>
    </p:spTree>
    <p:extLst>
      <p:ext uri="{BB962C8B-B14F-4D97-AF65-F5344CB8AC3E}">
        <p14:creationId xmlns:p14="http://schemas.microsoft.com/office/powerpoint/2010/main" val="1469303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CAMs</a:t>
            </a:r>
            <a:r>
              <a:rPr lang="pt-PT" dirty="0"/>
              <a:t> </a:t>
            </a:r>
            <a:r>
              <a:rPr lang="pt-PT" dirty="0" err="1"/>
              <a:t>and</a:t>
            </a:r>
            <a:r>
              <a:rPr lang="pt-PT" dirty="0"/>
              <a:t> </a:t>
            </a:r>
            <a:r>
              <a:rPr lang="pt-PT" dirty="0" err="1"/>
              <a:t>CPMs</a:t>
            </a:r>
            <a:r>
              <a:rPr lang="pt-PT" dirty="0"/>
              <a:t> are </a:t>
            </a:r>
            <a:r>
              <a:rPr lang="pt-PT" dirty="0" err="1"/>
              <a:t>produced</a:t>
            </a:r>
            <a:r>
              <a:rPr lang="pt-PT" dirty="0"/>
              <a:t> </a:t>
            </a:r>
            <a:r>
              <a:rPr lang="pt-PT" dirty="0" err="1"/>
              <a:t>by</a:t>
            </a:r>
            <a:r>
              <a:rPr lang="pt-PT" dirty="0"/>
              <a:t> </a:t>
            </a:r>
            <a:r>
              <a:rPr lang="pt-PT" dirty="0" err="1"/>
              <a:t>both</a:t>
            </a:r>
            <a:r>
              <a:rPr lang="pt-PT" dirty="0"/>
              <a:t> </a:t>
            </a:r>
            <a:r>
              <a:rPr lang="pt-PT" dirty="0" err="1"/>
              <a:t>vehicles</a:t>
            </a:r>
            <a:r>
              <a:rPr lang="pt-PT" dirty="0"/>
              <a:t> </a:t>
            </a:r>
            <a:r>
              <a:rPr lang="pt-PT" dirty="0" err="1"/>
              <a:t>and</a:t>
            </a:r>
            <a:r>
              <a:rPr lang="pt-PT" dirty="0"/>
              <a:t> </a:t>
            </a:r>
            <a:r>
              <a:rPr lang="pt-PT" dirty="0" err="1"/>
              <a:t>road</a:t>
            </a:r>
            <a:r>
              <a:rPr lang="pt-PT" dirty="0"/>
              <a:t> </a:t>
            </a:r>
            <a:r>
              <a:rPr lang="pt-PT" dirty="0" err="1"/>
              <a:t>infrastructure</a:t>
            </a:r>
            <a:r>
              <a:rPr lang="pt-PT" dirty="0"/>
              <a:t>. </a:t>
            </a:r>
            <a:r>
              <a:rPr lang="pt-PT" dirty="0" err="1"/>
              <a:t>CAMs</a:t>
            </a:r>
            <a:r>
              <a:rPr lang="pt-PT" dirty="0"/>
              <a:t> are </a:t>
            </a:r>
            <a:r>
              <a:rPr lang="pt-PT" dirty="0" err="1"/>
              <a:t>used</a:t>
            </a:r>
            <a:r>
              <a:rPr lang="pt-PT" dirty="0"/>
              <a:t> to share </a:t>
            </a:r>
            <a:r>
              <a:rPr lang="pt-PT" dirty="0" err="1"/>
              <a:t>the</a:t>
            </a:r>
            <a:r>
              <a:rPr lang="pt-PT" dirty="0"/>
              <a:t> </a:t>
            </a:r>
            <a:r>
              <a:rPr lang="pt-PT" dirty="0" err="1"/>
              <a:t>location</a:t>
            </a:r>
            <a:r>
              <a:rPr lang="pt-PT" dirty="0"/>
              <a:t>,</a:t>
            </a:r>
            <a:r>
              <a:rPr lang="en-US" dirty="0"/>
              <a:t> dynamics and attributes of stations. CPMs are used by stations that have either a radar or a lidar and contain a list of perceived objects with their position and classification.</a:t>
            </a:r>
          </a:p>
          <a:p>
            <a:r>
              <a:rPr lang="en-US" dirty="0"/>
              <a:t>IVIMs are messages created by the road infrastructure that relate speed limits and text messages to drivers.</a:t>
            </a:r>
          </a:p>
          <a:p>
            <a:r>
              <a:rPr lang="en-US" dirty="0"/>
              <a:t>HDMAPs are used to communicate complex road scenarios and are of most help for autonomous vehicles in the adaptation to the specific situation.</a:t>
            </a:r>
          </a:p>
          <a:p>
            <a:endParaRPr lang="en-US">
              <a:cs typeface="Calibri" panose="020F0502020204030204"/>
            </a:endParaRPr>
          </a:p>
          <a:p>
            <a:r>
              <a:rPr lang="en-US">
                <a:cs typeface="Calibri" panose="020F0502020204030204"/>
              </a:rPr>
              <a:t>Make images big and the label </a:t>
            </a:r>
            <a:r>
              <a:rPr lang="en-US" err="1">
                <a:cs typeface="Calibri" panose="020F0502020204030204"/>
              </a:rPr>
              <a:t>shoud</a:t>
            </a:r>
            <a:r>
              <a:rPr lang="en-US">
                <a:cs typeface="Calibri" panose="020F0502020204030204"/>
              </a:rPr>
              <a:t> have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15</a:t>
            </a:fld>
            <a:endParaRPr lang="en-US"/>
          </a:p>
        </p:txBody>
      </p:sp>
    </p:spTree>
    <p:extLst>
      <p:ext uri="{BB962C8B-B14F-4D97-AF65-F5344CB8AC3E}">
        <p14:creationId xmlns:p14="http://schemas.microsoft.com/office/powerpoint/2010/main" val="2399056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EVCSNM advertisse V2X EV </a:t>
            </a:r>
            <a:r>
              <a:rPr lang="pt-PT" dirty="0" err="1"/>
              <a:t>charging</a:t>
            </a:r>
            <a:r>
              <a:rPr lang="pt-PT" dirty="0"/>
              <a:t> stations </a:t>
            </a:r>
            <a:r>
              <a:rPr lang="pt-PT" dirty="0" err="1"/>
              <a:t>and</a:t>
            </a:r>
            <a:r>
              <a:rPr lang="pt-PT" dirty="0"/>
              <a:t> </a:t>
            </a:r>
            <a:r>
              <a:rPr lang="pt-PT" dirty="0" err="1"/>
              <a:t>includes</a:t>
            </a:r>
            <a:r>
              <a:rPr lang="pt-PT" dirty="0"/>
              <a:t> </a:t>
            </a:r>
            <a:r>
              <a:rPr lang="pt-PT" dirty="0" err="1"/>
              <a:t>details</a:t>
            </a:r>
            <a:r>
              <a:rPr lang="pt-PT" dirty="0"/>
              <a:t> </a:t>
            </a:r>
            <a:r>
              <a:rPr lang="en-US" dirty="0"/>
              <a:t>about the availability and characteristics of the types of charging supported.</a:t>
            </a:r>
          </a:p>
          <a:p>
            <a:r>
              <a:rPr lang="en-US" dirty="0"/>
              <a:t>EVRSRM are used to create / update / cancel reservations.</a:t>
            </a:r>
          </a:p>
          <a:p>
            <a:r>
              <a:rPr lang="en-US" dirty="0"/>
              <a:t>SAEMs are more generic messages focused on V2X service advertisement and are used by the application to receive the location and geometry of tolling zones.</a:t>
            </a:r>
          </a:p>
        </p:txBody>
      </p:sp>
      <p:sp>
        <p:nvSpPr>
          <p:cNvPr id="4" name="Slide Number Placeholder 3"/>
          <p:cNvSpPr>
            <a:spLocks noGrp="1"/>
          </p:cNvSpPr>
          <p:nvPr>
            <p:ph type="sldNum" sz="quarter" idx="5"/>
          </p:nvPr>
        </p:nvSpPr>
        <p:spPr/>
        <p:txBody>
          <a:bodyPr/>
          <a:lstStyle/>
          <a:p>
            <a:fld id="{2C0CE2FF-6637-4BAC-BB33-F97DDC38D026}" type="slidenum">
              <a:rPr lang="en-US" smtClean="0"/>
              <a:t>16</a:t>
            </a:fld>
            <a:endParaRPr lang="en-US"/>
          </a:p>
        </p:txBody>
      </p:sp>
    </p:spTree>
    <p:extLst>
      <p:ext uri="{BB962C8B-B14F-4D97-AF65-F5344CB8AC3E}">
        <p14:creationId xmlns:p14="http://schemas.microsoft.com/office/powerpoint/2010/main" val="78316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While</a:t>
            </a:r>
            <a:r>
              <a:rPr lang="pt-PT" dirty="0"/>
              <a:t> CAMS </a:t>
            </a:r>
            <a:r>
              <a:rPr lang="pt-PT" dirty="0" err="1"/>
              <a:t>contain</a:t>
            </a:r>
            <a:r>
              <a:rPr lang="pt-PT" dirty="0"/>
              <a:t> some sensor </a:t>
            </a:r>
            <a:r>
              <a:rPr lang="pt-PT" dirty="0" err="1"/>
              <a:t>information</a:t>
            </a:r>
            <a:r>
              <a:rPr lang="pt-PT" dirty="0"/>
              <a:t> </a:t>
            </a:r>
            <a:r>
              <a:rPr lang="pt-PT" dirty="0" err="1"/>
              <a:t>such</a:t>
            </a:r>
            <a:r>
              <a:rPr lang="pt-PT" dirty="0"/>
              <a:t> as speed, </a:t>
            </a:r>
            <a:r>
              <a:rPr lang="pt-PT" dirty="0" err="1"/>
              <a:t>heading</a:t>
            </a:r>
            <a:r>
              <a:rPr lang="pt-PT" dirty="0"/>
              <a:t> </a:t>
            </a:r>
            <a:r>
              <a:rPr lang="pt-PT" dirty="0" err="1"/>
              <a:t>and</a:t>
            </a:r>
            <a:r>
              <a:rPr lang="pt-PT" dirty="0"/>
              <a:t> exterior light status, </a:t>
            </a:r>
            <a:r>
              <a:rPr lang="pt-PT" dirty="0" err="1"/>
              <a:t>the</a:t>
            </a:r>
            <a:r>
              <a:rPr lang="pt-PT" dirty="0"/>
              <a:t> </a:t>
            </a:r>
            <a:r>
              <a:rPr lang="pt-PT" dirty="0" err="1"/>
              <a:t>vehicle</a:t>
            </a:r>
            <a:r>
              <a:rPr lang="pt-PT" dirty="0"/>
              <a:t> </a:t>
            </a:r>
            <a:r>
              <a:rPr lang="pt-PT" dirty="0" err="1"/>
              <a:t>has</a:t>
            </a:r>
            <a:r>
              <a:rPr lang="pt-PT" dirty="0"/>
              <a:t> </a:t>
            </a:r>
            <a:r>
              <a:rPr lang="pt-PT" dirty="0" err="1"/>
              <a:t>many</a:t>
            </a:r>
            <a:r>
              <a:rPr lang="pt-PT" dirty="0"/>
              <a:t> more </a:t>
            </a:r>
            <a:r>
              <a:rPr lang="pt-PT" dirty="0" err="1"/>
              <a:t>that</a:t>
            </a:r>
            <a:r>
              <a:rPr lang="pt-PT" dirty="0"/>
              <a:t> </a:t>
            </a:r>
            <a:r>
              <a:rPr lang="pt-PT" dirty="0" err="1"/>
              <a:t>aren’t</a:t>
            </a:r>
            <a:r>
              <a:rPr lang="pt-PT" dirty="0"/>
              <a:t> </a:t>
            </a:r>
            <a:r>
              <a:rPr lang="pt-PT" dirty="0" err="1"/>
              <a:t>part</a:t>
            </a:r>
            <a:r>
              <a:rPr lang="pt-PT" dirty="0"/>
              <a:t> </a:t>
            </a:r>
            <a:r>
              <a:rPr lang="pt-PT" dirty="0" err="1"/>
              <a:t>of</a:t>
            </a:r>
            <a:r>
              <a:rPr lang="pt-PT" dirty="0"/>
              <a:t> </a:t>
            </a:r>
            <a:r>
              <a:rPr lang="pt-PT" dirty="0" err="1"/>
              <a:t>standardized</a:t>
            </a:r>
            <a:r>
              <a:rPr lang="pt-PT" dirty="0"/>
              <a:t> </a:t>
            </a:r>
            <a:r>
              <a:rPr lang="pt-PT" dirty="0" err="1"/>
              <a:t>messages</a:t>
            </a:r>
            <a:r>
              <a:rPr lang="pt-PT" dirty="0"/>
              <a:t>.</a:t>
            </a:r>
            <a:endParaRPr lang="en-US" dirty="0"/>
          </a:p>
          <a:p>
            <a:r>
              <a:rPr lang="en-US" dirty="0"/>
              <a:t>SPVSMs contain smartphone sensors, OVSMs contain the sensor data of road vehicle and SNVSM pretend to boats.</a:t>
            </a:r>
          </a:p>
          <a:p>
            <a:r>
              <a:rPr lang="en-US" dirty="0"/>
              <a:t>VSMs are messages that aggregate the sensor data of one or more of these. The application, while in OBU mode, receives OVSMs/SNVSMs and sends SPVSMs. The vehicle is responsible for creating a VSM with the data from both and forwarding it.</a:t>
            </a:r>
          </a:p>
          <a:p>
            <a:r>
              <a:rPr lang="en-US" dirty="0"/>
              <a:t>The phone sensors are all in the image of the left and are: accelerometer, barometer, gyroscope, magnetometer, light sensor and pedometer</a:t>
            </a:r>
            <a:endParaRPr lang="en-US"/>
          </a:p>
          <a:p>
            <a:endParaRPr lang="en-US">
              <a:cs typeface="Calibri"/>
            </a:endParaRPr>
          </a:p>
          <a:p>
            <a:r>
              <a:rPr lang="en-US">
                <a:cs typeface="Calibri"/>
              </a:rPr>
              <a:t>Images big and the label with the extended form</a:t>
            </a:r>
          </a:p>
        </p:txBody>
      </p:sp>
      <p:sp>
        <p:nvSpPr>
          <p:cNvPr id="4" name="Slide Number Placeholder 3"/>
          <p:cNvSpPr>
            <a:spLocks noGrp="1"/>
          </p:cNvSpPr>
          <p:nvPr>
            <p:ph type="sldNum" sz="quarter" idx="5"/>
          </p:nvPr>
        </p:nvSpPr>
        <p:spPr/>
        <p:txBody>
          <a:bodyPr/>
          <a:lstStyle/>
          <a:p>
            <a:fld id="{2C0CE2FF-6637-4BAC-BB33-F97DDC38D026}" type="slidenum">
              <a:rPr lang="en-US" smtClean="0"/>
              <a:t>17</a:t>
            </a:fld>
            <a:endParaRPr lang="en-US"/>
          </a:p>
        </p:txBody>
      </p:sp>
    </p:spTree>
    <p:extLst>
      <p:ext uri="{BB962C8B-B14F-4D97-AF65-F5344CB8AC3E}">
        <p14:creationId xmlns:p14="http://schemas.microsoft.com/office/powerpoint/2010/main" val="2601351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18</a:t>
            </a:fld>
            <a:endParaRPr lang="pt-PT"/>
          </a:p>
        </p:txBody>
      </p:sp>
    </p:spTree>
    <p:extLst>
      <p:ext uri="{BB962C8B-B14F-4D97-AF65-F5344CB8AC3E}">
        <p14:creationId xmlns:p14="http://schemas.microsoft.com/office/powerpoint/2010/main" val="163466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Heuristic</a:t>
            </a:r>
            <a:r>
              <a:rPr lang="pt-PT" dirty="0"/>
              <a:t> </a:t>
            </a:r>
            <a:r>
              <a:rPr lang="pt-PT" dirty="0" err="1"/>
              <a:t>evaluation</a:t>
            </a:r>
            <a:r>
              <a:rPr lang="pt-PT" dirty="0"/>
              <a:t> </a:t>
            </a:r>
            <a:r>
              <a:rPr lang="pt-PT" dirty="0" err="1"/>
              <a:t>that</a:t>
            </a:r>
            <a:r>
              <a:rPr lang="pt-PT" dirty="0"/>
              <a:t> envolves </a:t>
            </a:r>
            <a:r>
              <a:rPr lang="pt-PT" dirty="0" err="1"/>
              <a:t>prople</a:t>
            </a:r>
            <a:r>
              <a:rPr lang="pt-PT" dirty="0"/>
              <a:t> familiar </a:t>
            </a:r>
            <a:r>
              <a:rPr lang="pt-PT" dirty="0" err="1"/>
              <a:t>with</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it’s</a:t>
            </a:r>
            <a:r>
              <a:rPr lang="pt-PT" dirty="0"/>
              <a:t> </a:t>
            </a:r>
            <a:r>
              <a:rPr lang="pt-PT" dirty="0" err="1"/>
              <a:t>features</a:t>
            </a:r>
            <a:r>
              <a:rPr lang="pt-PT" dirty="0"/>
              <a:t>. </a:t>
            </a:r>
            <a:r>
              <a:rPr lang="pt-PT" dirty="0" err="1"/>
              <a:t>The</a:t>
            </a:r>
            <a:r>
              <a:rPr lang="pt-PT" dirty="0"/>
              <a:t> </a:t>
            </a:r>
            <a:r>
              <a:rPr lang="pt-PT" dirty="0" err="1"/>
              <a:t>Nielsehn’s</a:t>
            </a:r>
            <a:r>
              <a:rPr lang="pt-PT" dirty="0"/>
              <a:t> </a:t>
            </a:r>
            <a:r>
              <a:rPr lang="pt-PT" dirty="0" err="1"/>
              <a:t>Group</a:t>
            </a:r>
            <a:r>
              <a:rPr lang="pt-PT" dirty="0"/>
              <a:t> </a:t>
            </a:r>
            <a:r>
              <a:rPr lang="pt-PT" dirty="0" err="1"/>
              <a:t>specifies</a:t>
            </a:r>
            <a:r>
              <a:rPr lang="pt-PT" dirty="0"/>
              <a:t> 10 general </a:t>
            </a:r>
            <a:r>
              <a:rPr lang="pt-PT" dirty="0" err="1"/>
              <a:t>heuristics</a:t>
            </a:r>
            <a:r>
              <a:rPr lang="pt-PT" dirty="0"/>
              <a:t> </a:t>
            </a:r>
            <a:r>
              <a:rPr lang="pt-PT" dirty="0" err="1"/>
              <a:t>that</a:t>
            </a:r>
            <a:r>
              <a:rPr lang="pt-PT" dirty="0"/>
              <a:t> can </a:t>
            </a:r>
            <a:r>
              <a:rPr lang="pt-PT" dirty="0" err="1"/>
              <a:t>be</a:t>
            </a:r>
            <a:r>
              <a:rPr lang="pt-PT" dirty="0"/>
              <a:t> </a:t>
            </a:r>
            <a:r>
              <a:rPr lang="pt-PT" dirty="0" err="1"/>
              <a:t>used</a:t>
            </a:r>
            <a:r>
              <a:rPr lang="pt-PT" dirty="0"/>
              <a:t> to </a:t>
            </a:r>
            <a:r>
              <a:rPr lang="pt-PT" dirty="0" err="1"/>
              <a:t>help</a:t>
            </a:r>
            <a:r>
              <a:rPr lang="pt-PT" dirty="0"/>
              <a:t> </a:t>
            </a:r>
            <a:r>
              <a:rPr lang="pt-PT" dirty="0" err="1"/>
              <a:t>find</a:t>
            </a:r>
            <a:r>
              <a:rPr lang="pt-PT" dirty="0"/>
              <a:t> </a:t>
            </a:r>
            <a:r>
              <a:rPr lang="pt-PT" dirty="0" err="1"/>
              <a:t>and</a:t>
            </a:r>
            <a:r>
              <a:rPr lang="pt-PT" dirty="0"/>
              <a:t> categorize </a:t>
            </a:r>
            <a:r>
              <a:rPr lang="pt-PT" dirty="0" err="1"/>
              <a:t>usability</a:t>
            </a:r>
            <a:r>
              <a:rPr lang="pt-PT" dirty="0"/>
              <a:t> </a:t>
            </a:r>
            <a:r>
              <a:rPr lang="pt-PT" dirty="0" err="1"/>
              <a:t>problems</a:t>
            </a:r>
            <a:r>
              <a:rPr lang="pt-PT" dirty="0"/>
              <a:t>. </a:t>
            </a:r>
            <a:r>
              <a:rPr lang="pt-PT" dirty="0" err="1"/>
              <a:t>The</a:t>
            </a:r>
            <a:r>
              <a:rPr lang="pt-PT" dirty="0"/>
              <a:t> </a:t>
            </a:r>
            <a:r>
              <a:rPr lang="pt-PT" dirty="0" err="1"/>
              <a:t>group</a:t>
            </a:r>
            <a:r>
              <a:rPr lang="pt-PT" dirty="0"/>
              <a:t> </a:t>
            </a:r>
            <a:r>
              <a:rPr lang="pt-PT" dirty="0" err="1"/>
              <a:t>showed</a:t>
            </a:r>
            <a:r>
              <a:rPr lang="pt-PT" dirty="0"/>
              <a:t> </a:t>
            </a:r>
            <a:r>
              <a:rPr lang="pt-PT" dirty="0" err="1"/>
              <a:t>that</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issues</a:t>
            </a:r>
            <a:r>
              <a:rPr lang="pt-PT" dirty="0"/>
              <a:t> </a:t>
            </a:r>
            <a:r>
              <a:rPr lang="pt-PT" dirty="0" err="1"/>
              <a:t>found</a:t>
            </a:r>
            <a:r>
              <a:rPr lang="pt-PT" dirty="0"/>
              <a:t> as a </a:t>
            </a:r>
            <a:r>
              <a:rPr lang="pt-PT" dirty="0" err="1"/>
              <a:t>function</a:t>
            </a:r>
            <a:r>
              <a:rPr lang="pt-PT" dirty="0"/>
              <a:t> </a:t>
            </a:r>
            <a:r>
              <a:rPr lang="pt-PT" dirty="0" err="1"/>
              <a:t>of</a:t>
            </a:r>
            <a:r>
              <a:rPr lang="pt-PT" dirty="0"/>
              <a:t> </a:t>
            </a:r>
            <a:r>
              <a:rPr lang="pt-PT" dirty="0" err="1"/>
              <a:t>the</a:t>
            </a:r>
            <a:r>
              <a:rPr lang="pt-PT" dirty="0"/>
              <a:t> </a:t>
            </a:r>
            <a:r>
              <a:rPr lang="pt-PT" dirty="0" err="1"/>
              <a:t>number</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logarithmic</a:t>
            </a:r>
            <a:r>
              <a:rPr lang="pt-PT" dirty="0"/>
              <a:t> </a:t>
            </a:r>
            <a:r>
              <a:rPr lang="pt-PT" dirty="0" err="1"/>
              <a:t>and</a:t>
            </a:r>
            <a:r>
              <a:rPr lang="pt-PT" dirty="0"/>
              <a:t> </a:t>
            </a:r>
            <a:r>
              <a:rPr lang="pt-PT" dirty="0" err="1"/>
              <a:t>the</a:t>
            </a:r>
            <a:r>
              <a:rPr lang="pt-PT" dirty="0"/>
              <a:t> </a:t>
            </a:r>
            <a:r>
              <a:rPr lang="pt-PT" dirty="0" err="1"/>
              <a:t>recommended</a:t>
            </a:r>
            <a:r>
              <a:rPr lang="pt-PT" dirty="0"/>
              <a:t> </a:t>
            </a:r>
            <a:r>
              <a:rPr lang="pt-PT" dirty="0" err="1"/>
              <a:t>amount</a:t>
            </a:r>
            <a:r>
              <a:rPr lang="pt-PT" dirty="0"/>
              <a:t> </a:t>
            </a:r>
            <a:r>
              <a:rPr lang="pt-PT" dirty="0" err="1"/>
              <a:t>of</a:t>
            </a:r>
            <a:r>
              <a:rPr lang="pt-PT" dirty="0"/>
              <a:t> </a:t>
            </a:r>
            <a:r>
              <a:rPr lang="pt-PT" dirty="0" err="1"/>
              <a:t>evaluators</a:t>
            </a:r>
            <a:r>
              <a:rPr lang="pt-PT" dirty="0"/>
              <a:t> </a:t>
            </a:r>
            <a:r>
              <a:rPr lang="pt-PT" dirty="0" err="1"/>
              <a:t>is</a:t>
            </a:r>
            <a:r>
              <a:rPr lang="pt-PT" dirty="0"/>
              <a:t> </a:t>
            </a:r>
            <a:r>
              <a:rPr lang="pt-PT" dirty="0" err="1"/>
              <a:t>between</a:t>
            </a:r>
            <a:r>
              <a:rPr lang="pt-PT" dirty="0"/>
              <a:t> 3 </a:t>
            </a:r>
            <a:r>
              <a:rPr lang="pt-PT" dirty="0" err="1"/>
              <a:t>and</a:t>
            </a:r>
            <a:r>
              <a:rPr lang="pt-PT" dirty="0"/>
              <a:t> 5. </a:t>
            </a:r>
            <a:r>
              <a:rPr lang="pt-PT" dirty="0" err="1"/>
              <a:t>The</a:t>
            </a:r>
            <a:r>
              <a:rPr lang="pt-PT" dirty="0"/>
              <a:t> </a:t>
            </a:r>
            <a:r>
              <a:rPr lang="pt-PT" dirty="0" err="1"/>
              <a:t>evaluation</a:t>
            </a:r>
            <a:r>
              <a:rPr lang="pt-PT" dirty="0"/>
              <a:t> </a:t>
            </a:r>
            <a:r>
              <a:rPr lang="pt-PT" dirty="0" err="1"/>
              <a:t>was</a:t>
            </a:r>
            <a:r>
              <a:rPr lang="pt-PT" dirty="0"/>
              <a:t> </a:t>
            </a:r>
            <a:r>
              <a:rPr lang="pt-PT" dirty="0" err="1"/>
              <a:t>done</a:t>
            </a:r>
            <a:r>
              <a:rPr lang="pt-PT" dirty="0"/>
              <a:t> </a:t>
            </a:r>
            <a:r>
              <a:rPr lang="pt-PT" dirty="0" err="1"/>
              <a:t>by</a:t>
            </a:r>
            <a:r>
              <a:rPr lang="pt-PT" dirty="0"/>
              <a:t> 4 </a:t>
            </a:r>
            <a:r>
              <a:rPr lang="pt-PT" dirty="0" err="1"/>
              <a:t>people</a:t>
            </a:r>
            <a:r>
              <a:rPr lang="pt-PT" dirty="0"/>
              <a:t>.</a:t>
            </a:r>
            <a:br>
              <a:rPr lang="pt-PT" dirty="0"/>
            </a:br>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20</a:t>
            </a:fld>
            <a:endParaRPr lang="en-US"/>
          </a:p>
        </p:txBody>
      </p:sp>
    </p:spTree>
    <p:extLst>
      <p:ext uri="{BB962C8B-B14F-4D97-AF65-F5344CB8AC3E}">
        <p14:creationId xmlns:p14="http://schemas.microsoft.com/office/powerpoint/2010/main" val="3600310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I’ll</a:t>
            </a:r>
            <a:r>
              <a:rPr lang="pt-PT" dirty="0"/>
              <a:t> </a:t>
            </a:r>
            <a:r>
              <a:rPr lang="pt-PT" dirty="0" err="1"/>
              <a:t>start</a:t>
            </a:r>
            <a:r>
              <a:rPr lang="pt-PT" dirty="0"/>
              <a:t> </a:t>
            </a:r>
            <a:r>
              <a:rPr lang="pt-PT" dirty="0" err="1"/>
              <a:t>with</a:t>
            </a:r>
            <a:r>
              <a:rPr lang="pt-PT" dirty="0"/>
              <a:t> a </a:t>
            </a:r>
            <a:r>
              <a:rPr lang="pt-PT" dirty="0" err="1"/>
              <a:t>quick</a:t>
            </a:r>
            <a:r>
              <a:rPr lang="pt-PT" dirty="0"/>
              <a:t> </a:t>
            </a:r>
            <a:r>
              <a:rPr lang="pt-PT" dirty="0" err="1"/>
              <a:t>introduction</a:t>
            </a:r>
            <a:r>
              <a:rPr lang="pt-PT" dirty="0"/>
              <a:t> to </a:t>
            </a:r>
            <a:r>
              <a:rPr lang="pt-PT" dirty="0" err="1"/>
              <a:t>key</a:t>
            </a:r>
            <a:r>
              <a:rPr lang="pt-PT" dirty="0"/>
              <a:t> </a:t>
            </a:r>
            <a:r>
              <a:rPr lang="pt-PT" dirty="0" err="1"/>
              <a:t>concepts</a:t>
            </a:r>
            <a:r>
              <a:rPr lang="pt-PT" dirty="0"/>
              <a:t> as </a:t>
            </a:r>
            <a:r>
              <a:rPr lang="pt-PT" dirty="0" err="1"/>
              <a:t>well</a:t>
            </a:r>
            <a:r>
              <a:rPr lang="pt-PT" dirty="0"/>
              <a:t> as </a:t>
            </a:r>
            <a:r>
              <a:rPr lang="pt-PT" dirty="0" err="1"/>
              <a:t>the</a:t>
            </a:r>
            <a:r>
              <a:rPr lang="pt-PT" dirty="0"/>
              <a:t> </a:t>
            </a:r>
            <a:r>
              <a:rPr lang="pt-PT" dirty="0" err="1"/>
              <a:t>motivation</a:t>
            </a:r>
            <a:r>
              <a:rPr lang="pt-PT" dirty="0"/>
              <a:t> </a:t>
            </a:r>
            <a:r>
              <a:rPr lang="pt-PT" dirty="0" err="1"/>
              <a:t>and</a:t>
            </a:r>
            <a:r>
              <a:rPr lang="pt-PT" dirty="0"/>
              <a:t> </a:t>
            </a:r>
            <a:r>
              <a:rPr lang="pt-PT" dirty="0" err="1"/>
              <a:t>objectives</a:t>
            </a:r>
            <a:r>
              <a:rPr lang="pt-PT" dirty="0"/>
              <a:t> </a:t>
            </a:r>
            <a:r>
              <a:rPr lang="pt-PT" dirty="0" err="1"/>
              <a:t>of</a:t>
            </a:r>
            <a:r>
              <a:rPr lang="pt-PT" dirty="0"/>
              <a:t> </a:t>
            </a:r>
            <a:r>
              <a:rPr lang="pt-PT" dirty="0" err="1"/>
              <a:t>this</a:t>
            </a:r>
            <a:r>
              <a:rPr lang="pt-PT" dirty="0"/>
              <a:t> </a:t>
            </a:r>
            <a:r>
              <a:rPr lang="pt-PT" dirty="0" err="1"/>
              <a:t>dissertation</a:t>
            </a:r>
            <a:r>
              <a:rPr lang="pt-PT" dirty="0"/>
              <a:t>. </a:t>
            </a:r>
            <a:r>
              <a:rPr lang="pt-PT" dirty="0" err="1"/>
              <a:t>I’ll</a:t>
            </a:r>
            <a:r>
              <a:rPr lang="pt-PT" dirty="0"/>
              <a:t> </a:t>
            </a:r>
            <a:r>
              <a:rPr lang="pt-PT" dirty="0" err="1"/>
              <a:t>then</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architecture</a:t>
            </a:r>
            <a:r>
              <a:rPr lang="pt-PT" dirty="0"/>
              <a:t> </a:t>
            </a:r>
            <a:r>
              <a:rPr lang="pt-PT" dirty="0" err="1"/>
              <a:t>and</a:t>
            </a:r>
            <a:r>
              <a:rPr lang="pt-PT" dirty="0"/>
              <a:t> </a:t>
            </a:r>
            <a:r>
              <a:rPr lang="pt-PT" dirty="0" err="1"/>
              <a:t>implementation</a:t>
            </a:r>
            <a:r>
              <a:rPr lang="pt-PT" dirty="0"/>
              <a:t> </a:t>
            </a:r>
            <a:r>
              <a:rPr lang="pt-PT" dirty="0" err="1"/>
              <a:t>of</a:t>
            </a:r>
            <a:r>
              <a:rPr lang="pt-PT" dirty="0"/>
              <a:t> </a:t>
            </a:r>
            <a:r>
              <a:rPr lang="pt-PT" dirty="0" err="1"/>
              <a:t>the</a:t>
            </a:r>
            <a:r>
              <a:rPr lang="pt-PT" dirty="0"/>
              <a:t> mobile </a:t>
            </a:r>
            <a:r>
              <a:rPr lang="pt-PT" dirty="0" err="1"/>
              <a:t>application</a:t>
            </a:r>
            <a:r>
              <a:rPr lang="pt-PT" dirty="0"/>
              <a:t>. </a:t>
            </a:r>
            <a:r>
              <a:rPr lang="pt-PT" dirty="0" err="1"/>
              <a:t>Next</a:t>
            </a:r>
            <a:r>
              <a:rPr lang="pt-PT" dirty="0"/>
              <a:t> </a:t>
            </a:r>
            <a:r>
              <a:rPr lang="pt-PT" dirty="0" err="1"/>
              <a:t>I’ll</a:t>
            </a:r>
            <a:r>
              <a:rPr lang="pt-PT" dirty="0"/>
              <a:t> </a:t>
            </a:r>
            <a:r>
              <a:rPr lang="pt-PT" dirty="0" err="1"/>
              <a:t>present</a:t>
            </a:r>
            <a:r>
              <a:rPr lang="pt-PT" dirty="0"/>
              <a:t> </a:t>
            </a:r>
            <a:r>
              <a:rPr lang="pt-PT" dirty="0" err="1"/>
              <a:t>the</a:t>
            </a:r>
            <a:r>
              <a:rPr lang="pt-PT" dirty="0"/>
              <a:t> </a:t>
            </a:r>
            <a:r>
              <a:rPr lang="pt-PT" dirty="0" err="1"/>
              <a:t>evaluation</a:t>
            </a:r>
            <a:r>
              <a:rPr lang="pt-PT" dirty="0"/>
              <a:t> </a:t>
            </a:r>
            <a:r>
              <a:rPr lang="pt-PT" dirty="0" err="1"/>
              <a:t>methods</a:t>
            </a:r>
            <a:r>
              <a:rPr lang="pt-PT" dirty="0"/>
              <a:t> </a:t>
            </a:r>
            <a:r>
              <a:rPr lang="pt-PT" dirty="0" err="1"/>
              <a:t>used</a:t>
            </a:r>
            <a:r>
              <a:rPr lang="pt-PT" dirty="0"/>
              <a:t> </a:t>
            </a:r>
            <a:r>
              <a:rPr lang="pt-PT" dirty="0" err="1"/>
              <a:t>and</a:t>
            </a:r>
            <a:r>
              <a:rPr lang="pt-PT" dirty="0"/>
              <a:t> </a:t>
            </a:r>
            <a:r>
              <a:rPr lang="pt-PT" dirty="0" err="1"/>
              <a:t>the</a:t>
            </a:r>
            <a:r>
              <a:rPr lang="pt-PT" dirty="0"/>
              <a:t> </a:t>
            </a:r>
            <a:r>
              <a:rPr lang="pt-PT" dirty="0" err="1"/>
              <a:t>results</a:t>
            </a:r>
            <a:r>
              <a:rPr lang="pt-PT" dirty="0"/>
              <a:t> </a:t>
            </a:r>
            <a:r>
              <a:rPr lang="pt-PT" dirty="0" err="1"/>
              <a:t>obtained</a:t>
            </a:r>
            <a:r>
              <a:rPr lang="pt-PT" dirty="0"/>
              <a:t>. </a:t>
            </a:r>
            <a:r>
              <a:rPr lang="pt-PT" dirty="0" err="1"/>
              <a:t>Finally</a:t>
            </a:r>
            <a:r>
              <a:rPr lang="pt-PT" dirty="0"/>
              <a:t> </a:t>
            </a:r>
            <a:r>
              <a:rPr lang="pt-PT" dirty="0" err="1"/>
              <a:t>I’ll</a:t>
            </a:r>
            <a:r>
              <a:rPr lang="pt-PT" dirty="0"/>
              <a:t> </a:t>
            </a:r>
            <a:r>
              <a:rPr lang="pt-PT" dirty="0" err="1"/>
              <a:t>go</a:t>
            </a:r>
            <a:r>
              <a:rPr lang="pt-PT" dirty="0"/>
              <a:t> </a:t>
            </a:r>
            <a:r>
              <a:rPr lang="pt-PT" dirty="0" err="1"/>
              <a:t>through</a:t>
            </a:r>
            <a:r>
              <a:rPr lang="pt-PT" dirty="0"/>
              <a:t> </a:t>
            </a:r>
            <a:r>
              <a:rPr lang="pt-PT" dirty="0" err="1"/>
              <a:t>the</a:t>
            </a:r>
            <a:r>
              <a:rPr lang="pt-PT" dirty="0"/>
              <a:t> </a:t>
            </a:r>
            <a:r>
              <a:rPr lang="pt-PT" dirty="0" err="1"/>
              <a:t>conclusions</a:t>
            </a:r>
            <a:r>
              <a:rPr lang="pt-PT" dirty="0"/>
              <a:t> </a:t>
            </a:r>
            <a:r>
              <a:rPr lang="pt-PT" dirty="0" err="1"/>
              <a:t>and</a:t>
            </a:r>
            <a:r>
              <a:rPr lang="pt-PT" dirty="0"/>
              <a:t> </a:t>
            </a:r>
            <a:r>
              <a:rPr lang="pt-PT" dirty="0" err="1"/>
              <a:t>the</a:t>
            </a:r>
            <a:r>
              <a:rPr lang="pt-PT" dirty="0"/>
              <a:t> </a:t>
            </a:r>
            <a:r>
              <a:rPr lang="pt-PT" dirty="0" err="1"/>
              <a:t>publications</a:t>
            </a:r>
            <a:r>
              <a:rPr lang="pt-PT" dirty="0"/>
              <a:t> </a:t>
            </a:r>
            <a:r>
              <a:rPr lang="pt-PT" dirty="0" err="1"/>
              <a:t>and</a:t>
            </a:r>
            <a:r>
              <a:rPr lang="pt-PT" dirty="0"/>
              <a:t> </a:t>
            </a:r>
            <a:r>
              <a:rPr lang="pt-PT" dirty="0" err="1"/>
              <a:t>contributions</a:t>
            </a:r>
            <a:r>
              <a:rPr lang="pt-PT" dirty="0"/>
              <a:t> </a:t>
            </a:r>
            <a:r>
              <a:rPr lang="pt-PT" dirty="0" err="1"/>
              <a:t>of</a:t>
            </a:r>
            <a:r>
              <a:rPr lang="pt-PT" dirty="0"/>
              <a:t> </a:t>
            </a:r>
            <a:r>
              <a:rPr lang="pt-PT" dirty="0" err="1"/>
              <a:t>this</a:t>
            </a:r>
            <a:r>
              <a:rPr lang="pt-PT" dirty="0"/>
              <a:t> </a:t>
            </a:r>
            <a:r>
              <a:rPr lang="pt-PT" dirty="0" err="1"/>
              <a:t>work</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a:t>
            </a:fld>
            <a:endParaRPr lang="pt-PT"/>
          </a:p>
        </p:txBody>
      </p:sp>
    </p:spTree>
    <p:extLst>
      <p:ext uri="{BB962C8B-B14F-4D97-AF65-F5344CB8AC3E}">
        <p14:creationId xmlns:p14="http://schemas.microsoft.com/office/powerpoint/2010/main" val="239855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a:t>
            </a:r>
            <a:r>
              <a:rPr lang="pt-PT" dirty="0" err="1"/>
              <a:t>evaluators</a:t>
            </a:r>
            <a:r>
              <a:rPr lang="pt-PT" dirty="0"/>
              <a:t> </a:t>
            </a:r>
            <a:r>
              <a:rPr lang="pt-PT" dirty="0" err="1"/>
              <a:t>were</a:t>
            </a:r>
            <a:r>
              <a:rPr lang="pt-PT" dirty="0"/>
              <a:t> </a:t>
            </a:r>
            <a:r>
              <a:rPr lang="pt-PT" dirty="0" err="1"/>
              <a:t>given</a:t>
            </a:r>
            <a:r>
              <a:rPr lang="pt-PT" dirty="0"/>
              <a:t> a </a:t>
            </a:r>
            <a:r>
              <a:rPr lang="pt-PT" dirty="0" err="1"/>
              <a:t>guide</a:t>
            </a:r>
            <a:r>
              <a:rPr lang="pt-PT" dirty="0"/>
              <a:t> </a:t>
            </a:r>
            <a:r>
              <a:rPr lang="pt-PT" dirty="0" err="1"/>
              <a:t>that</a:t>
            </a:r>
            <a:r>
              <a:rPr lang="pt-PT" dirty="0"/>
              <a:t> </a:t>
            </a:r>
            <a:r>
              <a:rPr lang="pt-PT" dirty="0" err="1"/>
              <a:t>started</a:t>
            </a:r>
            <a:r>
              <a:rPr lang="pt-PT" dirty="0"/>
              <a:t> </a:t>
            </a:r>
            <a:r>
              <a:rPr lang="pt-PT" dirty="0" err="1"/>
              <a:t>with</a:t>
            </a:r>
            <a:r>
              <a:rPr lang="pt-PT" dirty="0"/>
              <a:t> </a:t>
            </a:r>
            <a:r>
              <a:rPr lang="pt-PT" dirty="0" err="1"/>
              <a:t>the</a:t>
            </a:r>
            <a:r>
              <a:rPr lang="pt-PT" dirty="0"/>
              <a:t> </a:t>
            </a:r>
            <a:r>
              <a:rPr lang="pt-PT" dirty="0" err="1"/>
              <a:t>definition</a:t>
            </a:r>
            <a:r>
              <a:rPr lang="pt-PT" dirty="0"/>
              <a:t> </a:t>
            </a:r>
            <a:r>
              <a:rPr lang="pt-PT" dirty="0" err="1"/>
              <a:t>of</a:t>
            </a:r>
            <a:r>
              <a:rPr lang="pt-PT" dirty="0"/>
              <a:t> </a:t>
            </a:r>
            <a:r>
              <a:rPr lang="pt-PT" dirty="0" err="1"/>
              <a:t>each</a:t>
            </a:r>
            <a:r>
              <a:rPr lang="pt-PT" dirty="0"/>
              <a:t> </a:t>
            </a:r>
            <a:r>
              <a:rPr lang="pt-PT" dirty="0" err="1"/>
              <a:t>heuristic</a:t>
            </a:r>
            <a:r>
              <a:rPr lang="pt-PT" dirty="0"/>
              <a:t>, </a:t>
            </a:r>
            <a:r>
              <a:rPr lang="pt-PT" dirty="0" err="1"/>
              <a:t>with</a:t>
            </a:r>
            <a:r>
              <a:rPr lang="pt-PT" dirty="0"/>
              <a:t> </a:t>
            </a:r>
            <a:r>
              <a:rPr lang="pt-PT" dirty="0" err="1"/>
              <a:t>pratical</a:t>
            </a:r>
            <a:r>
              <a:rPr lang="pt-PT" dirty="0"/>
              <a:t> exemples </a:t>
            </a:r>
            <a:r>
              <a:rPr lang="pt-PT" dirty="0" err="1"/>
              <a:t>of</a:t>
            </a:r>
            <a:r>
              <a:rPr lang="pt-PT" dirty="0"/>
              <a:t> </a:t>
            </a:r>
            <a:r>
              <a:rPr lang="pt-PT" dirty="0" err="1"/>
              <a:t>issues</a:t>
            </a:r>
            <a:r>
              <a:rPr lang="pt-PT" dirty="0"/>
              <a:t>, </a:t>
            </a:r>
            <a:r>
              <a:rPr lang="pt-PT" dirty="0" err="1"/>
              <a:t>and</a:t>
            </a:r>
            <a:r>
              <a:rPr lang="pt-PT" dirty="0"/>
              <a:t> </a:t>
            </a:r>
            <a:r>
              <a:rPr lang="pt-PT" dirty="0" err="1"/>
              <a:t>the</a:t>
            </a:r>
            <a:r>
              <a:rPr lang="pt-PT" dirty="0"/>
              <a:t> </a:t>
            </a:r>
            <a:r>
              <a:rPr lang="pt-PT" dirty="0" err="1"/>
              <a:t>severity</a:t>
            </a:r>
            <a:r>
              <a:rPr lang="pt-PT" dirty="0"/>
              <a:t> </a:t>
            </a:r>
            <a:r>
              <a:rPr lang="pt-PT" dirty="0" err="1"/>
              <a:t>scale</a:t>
            </a:r>
            <a:r>
              <a:rPr lang="pt-PT" dirty="0"/>
              <a:t> </a:t>
            </a:r>
            <a:r>
              <a:rPr lang="pt-PT" dirty="0" err="1"/>
              <a:t>used</a:t>
            </a:r>
            <a:r>
              <a:rPr lang="pt-PT" dirty="0"/>
              <a:t> to </a:t>
            </a:r>
            <a:r>
              <a:rPr lang="pt-PT" dirty="0" err="1"/>
              <a:t>classify</a:t>
            </a:r>
            <a:r>
              <a:rPr lang="pt-PT" dirty="0"/>
              <a:t> </a:t>
            </a:r>
            <a:r>
              <a:rPr lang="pt-PT" dirty="0" err="1"/>
              <a:t>the</a:t>
            </a:r>
            <a:r>
              <a:rPr lang="pt-PT" dirty="0"/>
              <a:t> problema.</a:t>
            </a:r>
          </a:p>
          <a:p>
            <a:pPr algn="l"/>
            <a:r>
              <a:rPr lang="pt-PT" dirty="0" err="1"/>
              <a:t>Evaluators</a:t>
            </a:r>
            <a:r>
              <a:rPr lang="pt-PT" dirty="0"/>
              <a:t> </a:t>
            </a:r>
            <a:r>
              <a:rPr lang="pt-PT" dirty="0" err="1"/>
              <a:t>had</a:t>
            </a:r>
            <a:r>
              <a:rPr lang="pt-PT" dirty="0"/>
              <a:t> a </a:t>
            </a:r>
            <a:r>
              <a:rPr lang="pt-PT" dirty="0" err="1"/>
              <a:t>first</a:t>
            </a:r>
            <a:r>
              <a:rPr lang="pt-PT" dirty="0"/>
              <a:t> round </a:t>
            </a:r>
            <a:r>
              <a:rPr lang="pt-PT" dirty="0" err="1"/>
              <a:t>of</a:t>
            </a:r>
            <a:r>
              <a:rPr lang="pt-PT" dirty="0"/>
              <a:t> </a:t>
            </a:r>
            <a:r>
              <a:rPr lang="pt-PT" dirty="0" err="1"/>
              <a:t>finding</a:t>
            </a:r>
            <a:r>
              <a:rPr lang="pt-PT" dirty="0"/>
              <a:t> </a:t>
            </a:r>
            <a:r>
              <a:rPr lang="pt-PT" dirty="0" err="1"/>
              <a:t>and</a:t>
            </a:r>
            <a:r>
              <a:rPr lang="pt-PT" dirty="0"/>
              <a:t> rating </a:t>
            </a:r>
            <a:r>
              <a:rPr lang="pt-PT" dirty="0" err="1"/>
              <a:t>usability</a:t>
            </a:r>
            <a:r>
              <a:rPr lang="pt-PT" dirty="0"/>
              <a:t> </a:t>
            </a:r>
            <a:r>
              <a:rPr lang="pt-PT" dirty="0" err="1"/>
              <a:t>issues</a:t>
            </a:r>
            <a:r>
              <a:rPr lang="pt-PT" dirty="0"/>
              <a:t> </a:t>
            </a:r>
            <a:r>
              <a:rPr lang="pt-PT" dirty="0" err="1"/>
              <a:t>alone</a:t>
            </a:r>
            <a:r>
              <a:rPr lang="pt-PT" dirty="0"/>
              <a:t>. </a:t>
            </a:r>
            <a:r>
              <a:rPr lang="pt-PT" dirty="0" err="1"/>
              <a:t>All</a:t>
            </a:r>
            <a:r>
              <a:rPr lang="pt-PT" dirty="0"/>
              <a:t> </a:t>
            </a:r>
            <a:r>
              <a:rPr lang="pt-PT" dirty="0" err="1"/>
              <a:t>findings</a:t>
            </a:r>
            <a:r>
              <a:rPr lang="pt-PT" dirty="0"/>
              <a:t> </a:t>
            </a:r>
            <a:r>
              <a:rPr lang="pt-PT" dirty="0" err="1"/>
              <a:t>were</a:t>
            </a:r>
            <a:r>
              <a:rPr lang="pt-PT" dirty="0"/>
              <a:t> </a:t>
            </a:r>
            <a:r>
              <a:rPr lang="pt-PT" dirty="0" err="1"/>
              <a:t>compiled</a:t>
            </a:r>
            <a:r>
              <a:rPr lang="pt-PT" dirty="0"/>
              <a:t> </a:t>
            </a:r>
            <a:r>
              <a:rPr lang="pt-PT" dirty="0" err="1"/>
              <a:t>together</a:t>
            </a:r>
            <a:r>
              <a:rPr lang="pt-PT" dirty="0"/>
              <a:t> </a:t>
            </a:r>
            <a:r>
              <a:rPr lang="pt-PT" dirty="0" err="1"/>
              <a:t>into</a:t>
            </a:r>
            <a:r>
              <a:rPr lang="pt-PT" dirty="0"/>
              <a:t> a single </a:t>
            </a:r>
            <a:r>
              <a:rPr lang="pt-PT" dirty="0" err="1"/>
              <a:t>document</a:t>
            </a:r>
            <a:r>
              <a:rPr lang="pt-PT" dirty="0"/>
              <a:t> </a:t>
            </a:r>
            <a:r>
              <a:rPr lang="pt-PT" dirty="0" err="1"/>
              <a:t>and</a:t>
            </a:r>
            <a:r>
              <a:rPr lang="pt-PT" dirty="0"/>
              <a:t> </a:t>
            </a:r>
            <a:r>
              <a:rPr lang="pt-PT" dirty="0" err="1"/>
              <a:t>then</a:t>
            </a:r>
            <a:r>
              <a:rPr lang="pt-PT" dirty="0"/>
              <a:t> </a:t>
            </a:r>
            <a:r>
              <a:rPr lang="pt-PT" dirty="0" err="1"/>
              <a:t>evaluators</a:t>
            </a:r>
            <a:r>
              <a:rPr lang="pt-PT" dirty="0"/>
              <a:t> </a:t>
            </a:r>
            <a:r>
              <a:rPr lang="pt-PT" dirty="0" err="1"/>
              <a:t>rated</a:t>
            </a:r>
            <a:r>
              <a:rPr lang="pt-PT" dirty="0"/>
              <a:t> </a:t>
            </a:r>
            <a:r>
              <a:rPr lang="pt-PT" dirty="0" err="1"/>
              <a:t>the</a:t>
            </a:r>
            <a:r>
              <a:rPr lang="pt-PT" dirty="0"/>
              <a:t> </a:t>
            </a:r>
            <a:r>
              <a:rPr lang="pt-PT" dirty="0" err="1"/>
              <a:t>issues</a:t>
            </a:r>
            <a:r>
              <a:rPr lang="pt-PT" dirty="0"/>
              <a:t> </a:t>
            </a:r>
            <a:r>
              <a:rPr lang="pt-PT" dirty="0" err="1"/>
              <a:t>they</a:t>
            </a:r>
            <a:r>
              <a:rPr lang="pt-PT" dirty="0"/>
              <a:t> </a:t>
            </a:r>
            <a:r>
              <a:rPr lang="pt-PT" dirty="0" err="1"/>
              <a:t>hadn’t</a:t>
            </a:r>
            <a:r>
              <a:rPr lang="pt-PT" dirty="0"/>
              <a:t> </a:t>
            </a:r>
            <a:r>
              <a:rPr lang="pt-PT" dirty="0" err="1"/>
              <a:t>found</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Graph</a:t>
            </a:r>
            <a:r>
              <a:rPr lang="pt-PT" dirty="0"/>
              <a:t> </a:t>
            </a:r>
            <a:r>
              <a:rPr lang="pt-PT" dirty="0" err="1"/>
              <a:t>of</a:t>
            </a:r>
            <a:r>
              <a:rPr lang="pt-PT" dirty="0"/>
              <a:t> </a:t>
            </a:r>
            <a:r>
              <a:rPr lang="pt-PT" dirty="0" err="1"/>
              <a:t>problems</a:t>
            </a:r>
            <a:r>
              <a:rPr lang="pt-PT" dirty="0"/>
              <a:t> </a:t>
            </a:r>
            <a:r>
              <a:rPr lang="pt-PT" dirty="0" err="1"/>
              <a:t>found</a:t>
            </a:r>
            <a:r>
              <a:rPr lang="pt-PT" dirty="0"/>
              <a:t> </a:t>
            </a:r>
            <a:r>
              <a:rPr lang="pt-PT" dirty="0" err="1"/>
              <a:t>by</a:t>
            </a:r>
            <a:r>
              <a:rPr lang="pt-PT" dirty="0"/>
              <a:t> </a:t>
            </a:r>
            <a:r>
              <a:rPr lang="pt-PT" dirty="0" err="1"/>
              <a:t>the</a:t>
            </a:r>
            <a:r>
              <a:rPr lang="pt-PT" dirty="0"/>
              <a:t> </a:t>
            </a:r>
            <a:r>
              <a:rPr lang="pt-PT" dirty="0" err="1"/>
              <a:t>evaluators</a:t>
            </a:r>
            <a:r>
              <a:rPr lang="pt-PT" dirty="0"/>
              <a:t>. </a:t>
            </a:r>
            <a:r>
              <a:rPr lang="pt-PT" dirty="0" err="1"/>
              <a:t>Squares</a:t>
            </a:r>
            <a:r>
              <a:rPr lang="pt-PT" dirty="0"/>
              <a:t> </a:t>
            </a:r>
            <a:r>
              <a:rPr lang="pt-PT" dirty="0" err="1"/>
              <a:t>represent</a:t>
            </a:r>
            <a:r>
              <a:rPr lang="pt-PT" dirty="0"/>
              <a:t> </a:t>
            </a:r>
            <a:r>
              <a:rPr lang="pt-PT" dirty="0" err="1"/>
              <a:t>the</a:t>
            </a:r>
            <a:r>
              <a:rPr lang="pt-PT" dirty="0"/>
              <a:t> rating </a:t>
            </a:r>
            <a:r>
              <a:rPr lang="pt-PT" dirty="0" err="1"/>
              <a:t>of</a:t>
            </a:r>
            <a:r>
              <a:rPr lang="pt-PT" dirty="0"/>
              <a:t> </a:t>
            </a:r>
            <a:r>
              <a:rPr lang="pt-PT" dirty="0" err="1"/>
              <a:t>an</a:t>
            </a:r>
            <a:r>
              <a:rPr lang="pt-PT" dirty="0"/>
              <a:t> </a:t>
            </a:r>
            <a:r>
              <a:rPr lang="pt-PT" dirty="0" err="1"/>
              <a:t>evaluator</a:t>
            </a:r>
            <a:r>
              <a:rPr lang="pt-PT" dirty="0"/>
              <a:t> to a </a:t>
            </a:r>
            <a:r>
              <a:rPr lang="pt-PT" dirty="0" err="1"/>
              <a:t>given</a:t>
            </a:r>
            <a:r>
              <a:rPr lang="pt-PT" dirty="0"/>
              <a:t> </a:t>
            </a:r>
            <a:r>
              <a:rPr lang="pt-PT" dirty="0" err="1"/>
              <a:t>problem</a:t>
            </a:r>
            <a:r>
              <a:rPr lang="pt-PT" dirty="0"/>
              <a:t>. </a:t>
            </a:r>
            <a:r>
              <a:rPr lang="pt-PT" dirty="0" err="1"/>
              <a:t>The</a:t>
            </a:r>
            <a:r>
              <a:rPr lang="pt-PT" dirty="0"/>
              <a:t> </a:t>
            </a:r>
            <a:r>
              <a:rPr lang="pt-PT" dirty="0" err="1"/>
              <a:t>square</a:t>
            </a:r>
            <a:r>
              <a:rPr lang="pt-PT" dirty="0"/>
              <a:t> </a:t>
            </a:r>
            <a:r>
              <a:rPr lang="pt-PT" dirty="0" err="1"/>
              <a:t>is</a:t>
            </a:r>
            <a:r>
              <a:rPr lang="pt-PT" dirty="0"/>
              <a:t> </a:t>
            </a:r>
            <a:r>
              <a:rPr lang="pt-PT" dirty="0" err="1"/>
              <a:t>filled</a:t>
            </a:r>
            <a:r>
              <a:rPr lang="pt-PT" dirty="0"/>
              <a:t> </a:t>
            </a:r>
            <a:r>
              <a:rPr lang="pt-PT" dirty="0" err="1"/>
              <a:t>with</a:t>
            </a:r>
            <a:r>
              <a:rPr lang="pt-PT" dirty="0"/>
              <a:t> </a:t>
            </a:r>
            <a:r>
              <a:rPr lang="pt-PT" dirty="0" err="1"/>
              <a:t>black</a:t>
            </a:r>
            <a:r>
              <a:rPr lang="pt-PT" dirty="0"/>
              <a:t> </a:t>
            </a:r>
            <a:r>
              <a:rPr lang="pt-PT" dirty="0" err="1"/>
              <a:t>if</a:t>
            </a:r>
            <a:r>
              <a:rPr lang="pt-PT" dirty="0"/>
              <a:t> </a:t>
            </a:r>
            <a:r>
              <a:rPr lang="pt-PT" dirty="0" err="1"/>
              <a:t>the</a:t>
            </a:r>
            <a:r>
              <a:rPr lang="pt-PT" dirty="0"/>
              <a:t> </a:t>
            </a:r>
            <a:r>
              <a:rPr lang="pt-PT" dirty="0" err="1"/>
              <a:t>evaluator</a:t>
            </a:r>
            <a:r>
              <a:rPr lang="pt-PT" dirty="0"/>
              <a:t> </a:t>
            </a:r>
            <a:r>
              <a:rPr lang="pt-PT" dirty="0" err="1"/>
              <a:t>found</a:t>
            </a:r>
            <a:r>
              <a:rPr lang="pt-PT" dirty="0"/>
              <a:t> </a:t>
            </a:r>
            <a:r>
              <a:rPr lang="pt-PT" dirty="0" err="1"/>
              <a:t>the</a:t>
            </a:r>
            <a:r>
              <a:rPr lang="pt-PT" dirty="0"/>
              <a:t> </a:t>
            </a:r>
            <a:r>
              <a:rPr lang="pt-PT" dirty="0" err="1"/>
              <a:t>issue</a:t>
            </a:r>
            <a:r>
              <a:rPr lang="pt-PT" dirty="0"/>
              <a:t> </a:t>
            </a:r>
            <a:r>
              <a:rPr lang="pt-PT" dirty="0" err="1"/>
              <a:t>on</a:t>
            </a:r>
            <a:r>
              <a:rPr lang="pt-PT" dirty="0"/>
              <a:t> </a:t>
            </a:r>
            <a:r>
              <a:rPr lang="pt-PT" dirty="0" err="1"/>
              <a:t>the</a:t>
            </a:r>
            <a:r>
              <a:rPr lang="pt-PT" dirty="0"/>
              <a:t> </a:t>
            </a:r>
            <a:r>
              <a:rPr lang="pt-PT" dirty="0" err="1"/>
              <a:t>first</a:t>
            </a:r>
            <a:r>
              <a:rPr lang="pt-PT" dirty="0"/>
              <a:t> round </a:t>
            </a:r>
            <a:r>
              <a:rPr lang="pt-PT" dirty="0" err="1"/>
              <a:t>and</a:t>
            </a:r>
            <a:r>
              <a:rPr lang="pt-PT" dirty="0"/>
              <a:t> White </a:t>
            </a:r>
            <a:r>
              <a:rPr lang="pt-PT" dirty="0" err="1"/>
              <a:t>otherwise</a:t>
            </a:r>
            <a:r>
              <a:rPr lang="pt-PT" dirty="0"/>
              <a:t>.</a:t>
            </a:r>
            <a:br>
              <a:rPr lang="pt-PT" dirty="0"/>
            </a:br>
            <a:r>
              <a:rPr lang="pt-PT" dirty="0" err="1"/>
              <a:t>Problems</a:t>
            </a:r>
            <a:r>
              <a:rPr lang="pt-PT" dirty="0"/>
              <a:t> are </a:t>
            </a:r>
            <a:r>
              <a:rPr lang="pt-PT" dirty="0" err="1"/>
              <a:t>considered</a:t>
            </a:r>
            <a:r>
              <a:rPr lang="pt-PT" dirty="0"/>
              <a:t> </a:t>
            </a:r>
            <a:r>
              <a:rPr lang="pt-PT" dirty="0" err="1"/>
              <a:t>easier</a:t>
            </a:r>
            <a:r>
              <a:rPr lang="pt-PT" dirty="0"/>
              <a:t> </a:t>
            </a:r>
            <a:r>
              <a:rPr lang="pt-PT" dirty="0" err="1"/>
              <a:t>when</a:t>
            </a:r>
            <a:r>
              <a:rPr lang="pt-PT" dirty="0"/>
              <a:t> more </a:t>
            </a:r>
            <a:r>
              <a:rPr lang="pt-PT" dirty="0" err="1"/>
              <a:t>evaluators</a:t>
            </a:r>
            <a:r>
              <a:rPr lang="pt-PT" dirty="0"/>
              <a:t> are </a:t>
            </a:r>
            <a:r>
              <a:rPr lang="pt-PT" dirty="0" err="1"/>
              <a:t>able</a:t>
            </a:r>
            <a:r>
              <a:rPr lang="pt-PT" dirty="0"/>
              <a:t> to </a:t>
            </a:r>
            <a:r>
              <a:rPr lang="pt-PT" dirty="0" err="1"/>
              <a:t>find</a:t>
            </a:r>
            <a:r>
              <a:rPr lang="pt-PT" dirty="0"/>
              <a:t> </a:t>
            </a:r>
            <a:r>
              <a:rPr lang="pt-PT" dirty="0" err="1"/>
              <a:t>them</a:t>
            </a:r>
            <a:r>
              <a:rPr lang="pt-PT" dirty="0"/>
              <a:t> </a:t>
            </a:r>
            <a:r>
              <a:rPr lang="pt-PT" dirty="0" err="1"/>
              <a:t>on</a:t>
            </a:r>
            <a:r>
              <a:rPr lang="pt-PT" dirty="0"/>
              <a:t> </a:t>
            </a:r>
            <a:r>
              <a:rPr lang="pt-PT" dirty="0" err="1"/>
              <a:t>the</a:t>
            </a:r>
            <a:r>
              <a:rPr lang="pt-PT" dirty="0"/>
              <a:t> </a:t>
            </a:r>
            <a:r>
              <a:rPr lang="pt-PT" dirty="0" err="1"/>
              <a:t>first</a:t>
            </a:r>
            <a:r>
              <a:rPr lang="pt-PT" dirty="0"/>
              <a:t> round</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21</a:t>
            </a:fld>
            <a:endParaRPr lang="en-US"/>
          </a:p>
        </p:txBody>
      </p:sp>
    </p:spTree>
    <p:extLst>
      <p:ext uri="{BB962C8B-B14F-4D97-AF65-F5344CB8AC3E}">
        <p14:creationId xmlns:p14="http://schemas.microsoft.com/office/powerpoint/2010/main" val="2364815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cs typeface="Calibri" panose="020F0502020204030204"/>
            </a:endParaRP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22</a:t>
            </a:fld>
            <a:endParaRPr lang="en-US"/>
          </a:p>
        </p:txBody>
      </p:sp>
    </p:spTree>
    <p:extLst>
      <p:ext uri="{BB962C8B-B14F-4D97-AF65-F5344CB8AC3E}">
        <p14:creationId xmlns:p14="http://schemas.microsoft.com/office/powerpoint/2010/main" val="1445924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Thinking</a:t>
            </a:r>
            <a:r>
              <a:rPr lang="pt-PT" dirty="0"/>
              <a:t> </a:t>
            </a:r>
            <a:r>
              <a:rPr lang="pt-PT" dirty="0" err="1"/>
              <a:t>aloud</a:t>
            </a:r>
            <a:r>
              <a:rPr lang="pt-PT" dirty="0"/>
              <a:t> </a:t>
            </a:r>
            <a:r>
              <a:rPr lang="pt-PT" dirty="0" err="1"/>
              <a:t>is</a:t>
            </a:r>
            <a:r>
              <a:rPr lang="pt-PT" dirty="0"/>
              <a:t> na </a:t>
            </a:r>
            <a:r>
              <a:rPr lang="pt-PT" dirty="0" err="1"/>
              <a:t>empiric</a:t>
            </a:r>
            <a:r>
              <a:rPr lang="pt-PT" dirty="0"/>
              <a:t> </a:t>
            </a:r>
            <a:r>
              <a:rPr lang="pt-PT" dirty="0" err="1"/>
              <a:t>method</a:t>
            </a:r>
            <a:r>
              <a:rPr lang="pt-PT" dirty="0"/>
              <a:t> </a:t>
            </a:r>
            <a:r>
              <a:rPr lang="pt-PT" dirty="0" err="1"/>
              <a:t>that</a:t>
            </a:r>
            <a:r>
              <a:rPr lang="pt-PT" dirty="0"/>
              <a:t> envolves </a:t>
            </a:r>
            <a:r>
              <a:rPr lang="pt-PT" dirty="0" err="1"/>
              <a:t>two</a:t>
            </a:r>
            <a:r>
              <a:rPr lang="pt-PT" dirty="0"/>
              <a:t> </a:t>
            </a:r>
            <a:r>
              <a:rPr lang="pt-PT" dirty="0" err="1"/>
              <a:t>questionaires</a:t>
            </a:r>
            <a:r>
              <a:rPr lang="pt-PT" dirty="0"/>
              <a:t>, </a:t>
            </a:r>
            <a:r>
              <a:rPr lang="pt-PT" dirty="0" err="1"/>
              <a:t>one</a:t>
            </a:r>
            <a:r>
              <a:rPr lang="pt-PT" dirty="0"/>
              <a:t> for </a:t>
            </a:r>
            <a:r>
              <a:rPr lang="pt-PT" dirty="0" err="1"/>
              <a:t>the</a:t>
            </a:r>
            <a:r>
              <a:rPr lang="pt-PT" dirty="0"/>
              <a:t> </a:t>
            </a:r>
            <a:r>
              <a:rPr lang="pt-PT" dirty="0" err="1"/>
              <a:t>observer</a:t>
            </a:r>
            <a:r>
              <a:rPr lang="pt-PT" dirty="0"/>
              <a:t> </a:t>
            </a:r>
            <a:r>
              <a:rPr lang="pt-PT" dirty="0" err="1"/>
              <a:t>and</a:t>
            </a:r>
            <a:r>
              <a:rPr lang="pt-PT" dirty="0"/>
              <a:t> </a:t>
            </a:r>
            <a:r>
              <a:rPr lang="pt-PT" dirty="0" err="1"/>
              <a:t>another</a:t>
            </a:r>
            <a:r>
              <a:rPr lang="pt-PT" dirty="0"/>
              <a:t> for </a:t>
            </a:r>
            <a:r>
              <a:rPr lang="pt-PT" dirty="0" err="1"/>
              <a:t>the</a:t>
            </a:r>
            <a:r>
              <a:rPr lang="pt-PT" dirty="0"/>
              <a:t> </a:t>
            </a:r>
            <a:r>
              <a:rPr lang="pt-PT" dirty="0" err="1"/>
              <a:t>user</a:t>
            </a:r>
            <a:r>
              <a:rPr lang="pt-PT" dirty="0"/>
              <a:t>. </a:t>
            </a:r>
            <a:r>
              <a:rPr lang="pt-PT" dirty="0" err="1"/>
              <a:t>Users</a:t>
            </a:r>
            <a:r>
              <a:rPr lang="pt-PT" dirty="0"/>
              <a:t> </a:t>
            </a:r>
            <a:r>
              <a:rPr lang="pt-PT" dirty="0" err="1"/>
              <a:t>had</a:t>
            </a:r>
            <a:r>
              <a:rPr lang="pt-PT" dirty="0"/>
              <a:t> </a:t>
            </a:r>
            <a:r>
              <a:rPr lang="pt-PT" dirty="0" err="1"/>
              <a:t>never</a:t>
            </a:r>
            <a:r>
              <a:rPr lang="pt-PT" dirty="0"/>
              <a:t> </a:t>
            </a:r>
            <a:r>
              <a:rPr lang="pt-PT" dirty="0" err="1"/>
              <a:t>used</a:t>
            </a:r>
            <a:r>
              <a:rPr lang="pt-PT" dirty="0"/>
              <a:t> </a:t>
            </a:r>
            <a:r>
              <a:rPr lang="pt-PT" dirty="0" err="1"/>
              <a:t>the</a:t>
            </a:r>
            <a:r>
              <a:rPr lang="pt-PT" dirty="0"/>
              <a:t> </a:t>
            </a:r>
            <a:r>
              <a:rPr lang="pt-PT" dirty="0" err="1"/>
              <a:t>application</a:t>
            </a:r>
            <a:r>
              <a:rPr lang="pt-PT" dirty="0"/>
              <a:t> </a:t>
            </a:r>
            <a:r>
              <a:rPr lang="pt-PT" dirty="0" err="1"/>
              <a:t>and</a:t>
            </a:r>
            <a:r>
              <a:rPr lang="pt-PT" dirty="0"/>
              <a:t> </a:t>
            </a:r>
            <a:r>
              <a:rPr lang="pt-PT" dirty="0" err="1"/>
              <a:t>had</a:t>
            </a:r>
            <a:r>
              <a:rPr lang="pt-PT" dirty="0"/>
              <a:t> a </a:t>
            </a:r>
            <a:r>
              <a:rPr lang="pt-PT" dirty="0" err="1"/>
              <a:t>list</a:t>
            </a:r>
            <a:r>
              <a:rPr lang="pt-PT" dirty="0"/>
              <a:t> </a:t>
            </a:r>
            <a:r>
              <a:rPr lang="pt-PT" dirty="0" err="1"/>
              <a:t>of</a:t>
            </a:r>
            <a:r>
              <a:rPr lang="pt-PT" dirty="0"/>
              <a:t> </a:t>
            </a:r>
            <a:r>
              <a:rPr lang="pt-PT" dirty="0" err="1"/>
              <a:t>tasks</a:t>
            </a:r>
            <a:r>
              <a:rPr lang="pt-PT" dirty="0"/>
              <a:t>, </a:t>
            </a:r>
            <a:r>
              <a:rPr lang="pt-PT" dirty="0" err="1"/>
              <a:t>commun</a:t>
            </a:r>
            <a:r>
              <a:rPr lang="pt-PT" dirty="0"/>
              <a:t> use cases, to </a:t>
            </a:r>
            <a:r>
              <a:rPr lang="pt-PT" dirty="0" err="1"/>
              <a:t>perform</a:t>
            </a:r>
            <a:r>
              <a:rPr lang="pt-PT" dirty="0"/>
              <a:t> </a:t>
            </a:r>
            <a:r>
              <a:rPr lang="pt-PT" dirty="0" err="1"/>
              <a:t>and</a:t>
            </a:r>
            <a:r>
              <a:rPr lang="pt-PT" dirty="0"/>
              <a:t> </a:t>
            </a:r>
            <a:r>
              <a:rPr lang="pt-PT" dirty="0" err="1"/>
              <a:t>evaluate</a:t>
            </a:r>
            <a:r>
              <a:rPr lang="pt-PT" dirty="0"/>
              <a:t> </a:t>
            </a:r>
            <a:r>
              <a:rPr lang="pt-PT" dirty="0" err="1"/>
              <a:t>either</a:t>
            </a:r>
            <a:r>
              <a:rPr lang="pt-PT" dirty="0"/>
              <a:t> in a 1-10 </a:t>
            </a:r>
            <a:r>
              <a:rPr lang="pt-PT" dirty="0" err="1"/>
              <a:t>difficulty</a:t>
            </a:r>
            <a:r>
              <a:rPr lang="pt-PT" dirty="0"/>
              <a:t> </a:t>
            </a:r>
            <a:r>
              <a:rPr lang="pt-PT" dirty="0" err="1"/>
              <a:t>scale</a:t>
            </a:r>
            <a:r>
              <a:rPr lang="pt-PT" dirty="0"/>
              <a:t> </a:t>
            </a:r>
            <a:r>
              <a:rPr lang="pt-PT" dirty="0" err="1"/>
              <a:t>or</a:t>
            </a:r>
            <a:r>
              <a:rPr lang="pt-PT" dirty="0"/>
              <a:t> </a:t>
            </a:r>
            <a:r>
              <a:rPr lang="pt-PT" dirty="0" err="1"/>
              <a:t>using</a:t>
            </a:r>
            <a:r>
              <a:rPr lang="pt-PT" dirty="0"/>
              <a:t> </a:t>
            </a:r>
            <a:r>
              <a:rPr lang="pt-PT" dirty="0" err="1"/>
              <a:t>long</a:t>
            </a:r>
            <a:r>
              <a:rPr lang="pt-PT" dirty="0"/>
              <a:t> </a:t>
            </a:r>
            <a:r>
              <a:rPr lang="pt-PT" dirty="0" err="1"/>
              <a:t>text</a:t>
            </a:r>
            <a:r>
              <a:rPr lang="pt-PT" dirty="0"/>
              <a:t> </a:t>
            </a:r>
            <a:r>
              <a:rPr lang="pt-PT" dirty="0" err="1"/>
              <a:t>comments</a:t>
            </a:r>
            <a:r>
              <a:rPr lang="pt-PT" dirty="0"/>
              <a:t>. </a:t>
            </a:r>
            <a:r>
              <a:rPr lang="pt-PT" dirty="0" err="1"/>
              <a:t>Observers</a:t>
            </a:r>
            <a:r>
              <a:rPr lang="pt-PT" dirty="0"/>
              <a:t> are </a:t>
            </a:r>
            <a:r>
              <a:rPr lang="pt-PT" dirty="0" err="1"/>
              <a:t>instructed</a:t>
            </a:r>
            <a:r>
              <a:rPr lang="pt-PT" dirty="0"/>
              <a:t> to </a:t>
            </a:r>
            <a:r>
              <a:rPr lang="pt-PT" dirty="0" err="1"/>
              <a:t>only</a:t>
            </a:r>
            <a:r>
              <a:rPr lang="pt-PT" dirty="0"/>
              <a:t> </a:t>
            </a:r>
            <a:r>
              <a:rPr lang="pt-PT" dirty="0" err="1"/>
              <a:t>help</a:t>
            </a:r>
            <a:r>
              <a:rPr lang="pt-PT" dirty="0"/>
              <a:t> </a:t>
            </a:r>
            <a:r>
              <a:rPr lang="pt-PT" dirty="0" err="1"/>
              <a:t>when</a:t>
            </a:r>
            <a:r>
              <a:rPr lang="pt-PT" dirty="0"/>
              <a:t> </a:t>
            </a:r>
            <a:r>
              <a:rPr lang="pt-PT" dirty="0" err="1"/>
              <a:t>the</a:t>
            </a:r>
            <a:r>
              <a:rPr lang="pt-PT" dirty="0"/>
              <a:t> </a:t>
            </a:r>
            <a:r>
              <a:rPr lang="pt-PT" dirty="0" err="1"/>
              <a:t>user</a:t>
            </a:r>
            <a:r>
              <a:rPr lang="pt-PT" dirty="0"/>
              <a:t> </a:t>
            </a:r>
            <a:r>
              <a:rPr lang="pt-PT" dirty="0" err="1"/>
              <a:t>explicitly</a:t>
            </a:r>
            <a:r>
              <a:rPr lang="pt-PT" dirty="0"/>
              <a:t> </a:t>
            </a:r>
            <a:r>
              <a:rPr lang="pt-PT" dirty="0" err="1"/>
              <a:t>asks</a:t>
            </a:r>
            <a:r>
              <a:rPr lang="pt-PT" dirty="0"/>
              <a:t> for </a:t>
            </a:r>
            <a:r>
              <a:rPr lang="pt-PT" dirty="0" err="1"/>
              <a:t>it</a:t>
            </a:r>
            <a:r>
              <a:rPr lang="pt-PT" dirty="0"/>
              <a:t> </a:t>
            </a:r>
            <a:r>
              <a:rPr lang="pt-PT" dirty="0" err="1"/>
              <a:t>and</a:t>
            </a:r>
            <a:r>
              <a:rPr lang="pt-PT" dirty="0"/>
              <a:t> </a:t>
            </a:r>
            <a:r>
              <a:rPr lang="pt-PT" dirty="0" err="1"/>
              <a:t>they’re</a:t>
            </a:r>
            <a:r>
              <a:rPr lang="pt-PT" dirty="0"/>
              <a:t> </a:t>
            </a:r>
            <a:r>
              <a:rPr lang="pt-PT" dirty="0" err="1"/>
              <a:t>responsible</a:t>
            </a:r>
            <a:r>
              <a:rPr lang="pt-PT" dirty="0"/>
              <a:t> for </a:t>
            </a:r>
            <a:r>
              <a:rPr lang="pt-PT" dirty="0" err="1"/>
              <a:t>noting</a:t>
            </a:r>
            <a:r>
              <a:rPr lang="pt-PT" dirty="0"/>
              <a:t> </a:t>
            </a:r>
            <a:r>
              <a:rPr lang="pt-PT" dirty="0" err="1"/>
              <a:t>the</a:t>
            </a:r>
            <a:r>
              <a:rPr lang="pt-PT" dirty="0"/>
              <a:t> time </a:t>
            </a:r>
            <a:r>
              <a:rPr lang="pt-PT" dirty="0" err="1"/>
              <a:t>used</a:t>
            </a:r>
            <a:r>
              <a:rPr lang="pt-PT" dirty="0"/>
              <a:t>, </a:t>
            </a:r>
            <a:r>
              <a:rPr lang="pt-PT" dirty="0" err="1"/>
              <a:t>comments</a:t>
            </a:r>
            <a:r>
              <a:rPr lang="pt-PT" dirty="0"/>
              <a:t> </a:t>
            </a:r>
            <a:r>
              <a:rPr lang="pt-PT" dirty="0" err="1"/>
              <a:t>and</a:t>
            </a:r>
            <a:r>
              <a:rPr lang="pt-PT" dirty="0"/>
              <a:t> </a:t>
            </a:r>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the</a:t>
            </a:r>
            <a:r>
              <a:rPr lang="pt-PT" dirty="0"/>
              <a:t> </a:t>
            </a:r>
            <a:r>
              <a:rPr lang="pt-PT" dirty="0" err="1"/>
              <a:t>task</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r>
              <a:rPr lang="pt-PT" dirty="0"/>
              <a:t>. </a:t>
            </a:r>
            <a:r>
              <a:rPr lang="pt-PT" dirty="0" err="1"/>
              <a:t>The</a:t>
            </a:r>
            <a:r>
              <a:rPr lang="pt-PT" dirty="0"/>
              <a:t> </a:t>
            </a:r>
            <a:r>
              <a:rPr lang="pt-PT" dirty="0" err="1"/>
              <a:t>evaluation</a:t>
            </a:r>
            <a:r>
              <a:rPr lang="pt-PT" dirty="0"/>
              <a:t> </a:t>
            </a:r>
            <a:r>
              <a:rPr lang="pt-PT" dirty="0" err="1"/>
              <a:t>had</a:t>
            </a:r>
            <a:r>
              <a:rPr lang="pt-PT" dirty="0"/>
              <a:t> </a:t>
            </a:r>
            <a:r>
              <a:rPr lang="pt-PT" dirty="0" err="1"/>
              <a:t>the</a:t>
            </a:r>
            <a:r>
              <a:rPr lang="pt-PT" dirty="0"/>
              <a:t> </a:t>
            </a:r>
            <a:r>
              <a:rPr lang="pt-PT" dirty="0" err="1"/>
              <a:t>participation</a:t>
            </a:r>
            <a:r>
              <a:rPr lang="pt-PT" dirty="0"/>
              <a:t> </a:t>
            </a:r>
            <a:r>
              <a:rPr lang="pt-PT" dirty="0" err="1"/>
              <a:t>of</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 </a:t>
            </a:r>
            <a:r>
              <a:rPr lang="pt-PT" dirty="0" err="1"/>
              <a:t>years</a:t>
            </a:r>
            <a:r>
              <a:rPr lang="pt-PT" dirty="0"/>
              <a:t> </a:t>
            </a:r>
            <a:r>
              <a:rPr lang="pt-PT" dirty="0" err="1"/>
              <a:t>old</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23</a:t>
            </a:fld>
            <a:endParaRPr lang="en-US"/>
          </a:p>
        </p:txBody>
      </p:sp>
    </p:spTree>
    <p:extLst>
      <p:ext uri="{BB962C8B-B14F-4D97-AF65-F5344CB8AC3E}">
        <p14:creationId xmlns:p14="http://schemas.microsoft.com/office/powerpoint/2010/main" val="3273791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These</a:t>
            </a:r>
            <a:r>
              <a:rPr lang="pt-PT" dirty="0"/>
              <a:t> are exemples </a:t>
            </a:r>
            <a:r>
              <a:rPr lang="pt-PT" dirty="0" err="1"/>
              <a:t>of</a:t>
            </a:r>
            <a:r>
              <a:rPr lang="pt-PT" dirty="0"/>
              <a:t> </a:t>
            </a:r>
            <a:r>
              <a:rPr lang="pt-PT" dirty="0" err="1"/>
              <a:t>tasks</a:t>
            </a:r>
            <a:r>
              <a:rPr lang="pt-PT" dirty="0"/>
              <a:t> </a:t>
            </a:r>
            <a:r>
              <a:rPr lang="pt-PT" dirty="0" err="1"/>
              <a:t>realized</a:t>
            </a:r>
            <a:r>
              <a:rPr lang="pt-PT" dirty="0"/>
              <a:t> </a:t>
            </a:r>
            <a:r>
              <a:rPr lang="pt-PT" dirty="0" err="1"/>
              <a:t>and</a:t>
            </a:r>
            <a:r>
              <a:rPr lang="pt-PT" dirty="0"/>
              <a:t> </a:t>
            </a:r>
            <a:r>
              <a:rPr lang="pt-PT" dirty="0" err="1"/>
              <a:t>the</a:t>
            </a:r>
            <a:r>
              <a:rPr lang="pt-PT" dirty="0"/>
              <a:t> </a:t>
            </a:r>
            <a:r>
              <a:rPr lang="pt-PT" dirty="0" err="1"/>
              <a:t>conclusions</a:t>
            </a:r>
            <a:r>
              <a:rPr lang="pt-PT" dirty="0"/>
              <a:t> </a:t>
            </a:r>
            <a:r>
              <a:rPr lang="pt-PT" dirty="0" err="1"/>
              <a:t>taken</a:t>
            </a:r>
            <a:r>
              <a:rPr lang="pt-PT" dirty="0"/>
              <a:t> </a:t>
            </a:r>
            <a:r>
              <a:rPr lang="pt-PT" dirty="0" err="1"/>
              <a:t>from</a:t>
            </a:r>
            <a:r>
              <a:rPr lang="pt-PT" dirty="0"/>
              <a:t> </a:t>
            </a:r>
            <a:r>
              <a:rPr lang="pt-PT" dirty="0" err="1"/>
              <a:t>the</a:t>
            </a:r>
            <a:r>
              <a:rPr lang="pt-PT" dirty="0"/>
              <a:t> feedback </a:t>
            </a:r>
            <a:r>
              <a:rPr lang="pt-PT" dirty="0" err="1"/>
              <a:t>received</a:t>
            </a:r>
            <a:r>
              <a:rPr lang="pt-PT" dirty="0"/>
              <a:t>, </a:t>
            </a:r>
            <a:r>
              <a:rPr lang="pt-PT" dirty="0" err="1"/>
              <a:t>chosen</a:t>
            </a:r>
            <a:r>
              <a:rPr lang="pt-PT" dirty="0"/>
              <a:t> </a:t>
            </a:r>
            <a:r>
              <a:rPr lang="pt-PT" dirty="0" err="1"/>
              <a:t>by</a:t>
            </a:r>
            <a:r>
              <a:rPr lang="pt-PT" dirty="0"/>
              <a:t> </a:t>
            </a:r>
            <a:r>
              <a:rPr lang="pt-PT" dirty="0" err="1"/>
              <a:t>outliers</a:t>
            </a:r>
            <a:r>
              <a:rPr lang="pt-PT" dirty="0"/>
              <a:t>.</a:t>
            </a:r>
          </a:p>
          <a:p>
            <a:r>
              <a:rPr lang="pt-PT" dirty="0" err="1"/>
              <a:t>The</a:t>
            </a:r>
            <a:r>
              <a:rPr lang="pt-PT" dirty="0"/>
              <a:t> </a:t>
            </a:r>
            <a:r>
              <a:rPr lang="pt-PT" dirty="0" err="1"/>
              <a:t>first</a:t>
            </a:r>
            <a:r>
              <a:rPr lang="pt-PT" dirty="0"/>
              <a:t> </a:t>
            </a:r>
            <a:r>
              <a:rPr lang="pt-PT" dirty="0" err="1"/>
              <a:t>task</a:t>
            </a:r>
            <a:r>
              <a:rPr lang="pt-PT" dirty="0"/>
              <a:t> </a:t>
            </a:r>
            <a:r>
              <a:rPr lang="pt-PT" dirty="0" err="1"/>
              <a:t>was</a:t>
            </a:r>
            <a:r>
              <a:rPr lang="pt-PT" dirty="0"/>
              <a:t> a </a:t>
            </a:r>
            <a:r>
              <a:rPr lang="pt-PT" dirty="0" err="1"/>
              <a:t>long</a:t>
            </a:r>
            <a:r>
              <a:rPr lang="pt-PT" dirty="0"/>
              <a:t> </a:t>
            </a:r>
            <a:r>
              <a:rPr lang="pt-PT" dirty="0" err="1"/>
              <a:t>text</a:t>
            </a:r>
            <a:r>
              <a:rPr lang="pt-PT" dirty="0"/>
              <a:t> </a:t>
            </a:r>
            <a:r>
              <a:rPr lang="pt-PT" dirty="0" err="1"/>
              <a:t>comment</a:t>
            </a:r>
            <a:r>
              <a:rPr lang="pt-PT" dirty="0"/>
              <a:t> response to </a:t>
            </a:r>
            <a:r>
              <a:rPr lang="pt-PT" dirty="0" err="1"/>
              <a:t>try</a:t>
            </a:r>
            <a:r>
              <a:rPr lang="pt-PT" dirty="0"/>
              <a:t> to </a:t>
            </a:r>
            <a:r>
              <a:rPr lang="pt-PT" dirty="0" err="1"/>
              <a:t>evaluate</a:t>
            </a:r>
            <a:r>
              <a:rPr lang="pt-PT" dirty="0"/>
              <a:t> </a:t>
            </a:r>
            <a:r>
              <a:rPr lang="pt-PT" dirty="0" err="1"/>
              <a:t>which</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obvious</a:t>
            </a:r>
            <a:r>
              <a:rPr lang="pt-PT" dirty="0"/>
              <a:t> to </a:t>
            </a:r>
            <a:r>
              <a:rPr lang="pt-PT" dirty="0" err="1"/>
              <a:t>users</a:t>
            </a:r>
            <a:r>
              <a:rPr lang="pt-PT" dirty="0"/>
              <a:t> </a:t>
            </a:r>
            <a:r>
              <a:rPr lang="pt-PT" dirty="0" err="1"/>
              <a:t>and</a:t>
            </a:r>
            <a:r>
              <a:rPr lang="pt-PT" dirty="0"/>
              <a:t> </a:t>
            </a:r>
            <a:r>
              <a:rPr lang="pt-PT" dirty="0" err="1"/>
              <a:t>users</a:t>
            </a:r>
            <a:r>
              <a:rPr lang="pt-PT" dirty="0"/>
              <a:t> </a:t>
            </a:r>
            <a:r>
              <a:rPr lang="pt-PT" dirty="0" err="1"/>
              <a:t>stated</a:t>
            </a:r>
            <a:r>
              <a:rPr lang="pt-PT" dirty="0"/>
              <a:t> </a:t>
            </a:r>
            <a:r>
              <a:rPr lang="pt-PT" dirty="0" err="1"/>
              <a:t>that</a:t>
            </a:r>
            <a:r>
              <a:rPr lang="pt-PT" dirty="0"/>
              <a:t>, </a:t>
            </a:r>
            <a:r>
              <a:rPr lang="pt-PT" dirty="0" err="1"/>
              <a:t>even</a:t>
            </a:r>
            <a:r>
              <a:rPr lang="pt-PT" dirty="0"/>
              <a:t> </a:t>
            </a:r>
            <a:r>
              <a:rPr lang="pt-PT" dirty="0" err="1"/>
              <a:t>after</a:t>
            </a:r>
            <a:r>
              <a:rPr lang="pt-PT" dirty="0"/>
              <a:t> </a:t>
            </a:r>
            <a:r>
              <a:rPr lang="pt-PT" dirty="0" err="1"/>
              <a:t>the</a:t>
            </a:r>
            <a:r>
              <a:rPr lang="pt-PT" dirty="0"/>
              <a:t> </a:t>
            </a:r>
            <a:r>
              <a:rPr lang="pt-PT" dirty="0" err="1"/>
              <a:t>improvements</a:t>
            </a:r>
            <a:r>
              <a:rPr lang="pt-PT" dirty="0"/>
              <a:t> </a:t>
            </a:r>
            <a:r>
              <a:rPr lang="pt-PT" dirty="0" err="1"/>
              <a:t>done</a:t>
            </a:r>
            <a:r>
              <a:rPr lang="pt-PT" dirty="0"/>
              <a:t> </a:t>
            </a:r>
            <a:r>
              <a:rPr lang="pt-PT" dirty="0" err="1"/>
              <a:t>with</a:t>
            </a:r>
            <a:r>
              <a:rPr lang="pt-PT" dirty="0"/>
              <a:t> </a:t>
            </a:r>
            <a:r>
              <a:rPr lang="pt-PT" dirty="0" err="1"/>
              <a:t>the</a:t>
            </a:r>
            <a:r>
              <a:rPr lang="pt-PT" dirty="0"/>
              <a:t> </a:t>
            </a:r>
            <a:r>
              <a:rPr lang="pt-PT" dirty="0" err="1"/>
              <a:t>heuristic</a:t>
            </a:r>
            <a:r>
              <a:rPr lang="pt-PT" dirty="0"/>
              <a:t> </a:t>
            </a:r>
            <a:r>
              <a:rPr lang="pt-PT" dirty="0" err="1"/>
              <a:t>evaluation</a:t>
            </a:r>
            <a:r>
              <a:rPr lang="pt-PT" dirty="0"/>
              <a:t>, </a:t>
            </a:r>
            <a:r>
              <a:rPr lang="pt-PT" dirty="0" err="1"/>
              <a:t>most</a:t>
            </a:r>
            <a:r>
              <a:rPr lang="pt-PT" dirty="0"/>
              <a:t> </a:t>
            </a:r>
            <a:r>
              <a:rPr lang="pt-PT" dirty="0" err="1"/>
              <a:t>settings</a:t>
            </a:r>
            <a:r>
              <a:rPr lang="pt-PT" dirty="0"/>
              <a:t> </a:t>
            </a:r>
            <a:r>
              <a:rPr lang="pt-PT" dirty="0" err="1"/>
              <a:t>were</a:t>
            </a:r>
            <a:r>
              <a:rPr lang="pt-PT" dirty="0"/>
              <a:t> </a:t>
            </a:r>
            <a:r>
              <a:rPr lang="pt-PT" dirty="0" err="1"/>
              <a:t>not</a:t>
            </a:r>
            <a:r>
              <a:rPr lang="pt-PT" dirty="0"/>
              <a:t> </a:t>
            </a:r>
            <a:r>
              <a:rPr lang="pt-PT" dirty="0" err="1"/>
              <a:t>understandable</a:t>
            </a:r>
            <a:endParaRPr lang="pt-PT" dirty="0"/>
          </a:p>
          <a:p>
            <a:r>
              <a:rPr lang="pt-PT" dirty="0" err="1"/>
              <a:t>The</a:t>
            </a:r>
            <a:r>
              <a:rPr lang="pt-PT" dirty="0"/>
              <a:t> </a:t>
            </a:r>
            <a:r>
              <a:rPr lang="pt-PT" dirty="0" err="1"/>
              <a:t>thid</a:t>
            </a:r>
            <a:r>
              <a:rPr lang="pt-PT" dirty="0"/>
              <a:t> </a:t>
            </a:r>
            <a:r>
              <a:rPr lang="pt-PT" dirty="0" err="1"/>
              <a:t>task</a:t>
            </a:r>
            <a:r>
              <a:rPr lang="pt-PT" dirty="0"/>
              <a:t> </a:t>
            </a:r>
            <a:r>
              <a:rPr lang="pt-PT" dirty="0" err="1"/>
              <a:t>asked</a:t>
            </a:r>
            <a:r>
              <a:rPr lang="pt-PT" dirty="0"/>
              <a:t> </a:t>
            </a:r>
            <a:r>
              <a:rPr lang="pt-PT" dirty="0" err="1"/>
              <a:t>users</a:t>
            </a:r>
            <a:r>
              <a:rPr lang="pt-PT" dirty="0"/>
              <a:t> to </a:t>
            </a:r>
            <a:r>
              <a:rPr lang="pt-PT" dirty="0" err="1"/>
              <a:t>find</a:t>
            </a:r>
            <a:r>
              <a:rPr lang="pt-PT" dirty="0"/>
              <a:t> a RSU. </a:t>
            </a:r>
            <a:r>
              <a:rPr lang="pt-PT" dirty="0" err="1"/>
              <a:t>Most</a:t>
            </a:r>
            <a:r>
              <a:rPr lang="pt-PT" dirty="0"/>
              <a:t> </a:t>
            </a:r>
            <a:r>
              <a:rPr lang="pt-PT" dirty="0" err="1"/>
              <a:t>users</a:t>
            </a:r>
            <a:r>
              <a:rPr lang="pt-PT" dirty="0"/>
              <a:t> </a:t>
            </a:r>
            <a:r>
              <a:rPr lang="pt-PT" dirty="0" err="1"/>
              <a:t>managed</a:t>
            </a:r>
            <a:r>
              <a:rPr lang="pt-PT" dirty="0"/>
              <a:t> to </a:t>
            </a:r>
            <a:r>
              <a:rPr lang="pt-PT" dirty="0" err="1"/>
              <a:t>deduce</a:t>
            </a:r>
            <a:r>
              <a:rPr lang="pt-PT" dirty="0"/>
              <a:t> </a:t>
            </a:r>
            <a:r>
              <a:rPr lang="pt-PT" dirty="0" err="1"/>
              <a:t>what</a:t>
            </a:r>
            <a:r>
              <a:rPr lang="pt-PT" dirty="0"/>
              <a:t> </a:t>
            </a:r>
            <a:r>
              <a:rPr lang="pt-PT" dirty="0" err="1"/>
              <a:t>the</a:t>
            </a:r>
            <a:r>
              <a:rPr lang="pt-PT" dirty="0"/>
              <a:t> </a:t>
            </a:r>
            <a:r>
              <a:rPr lang="pt-PT" dirty="0" err="1"/>
              <a:t>icon</a:t>
            </a:r>
            <a:r>
              <a:rPr lang="pt-PT" dirty="0"/>
              <a:t> </a:t>
            </a:r>
            <a:r>
              <a:rPr lang="pt-PT" dirty="0" err="1"/>
              <a:t>represented</a:t>
            </a:r>
            <a:r>
              <a:rPr lang="pt-PT" dirty="0"/>
              <a:t> </a:t>
            </a:r>
            <a:r>
              <a:rPr lang="pt-PT" dirty="0" err="1"/>
              <a:t>but</a:t>
            </a:r>
            <a:r>
              <a:rPr lang="pt-PT" dirty="0"/>
              <a:t> some </a:t>
            </a:r>
            <a:r>
              <a:rPr lang="pt-PT" dirty="0" err="1"/>
              <a:t>needed</a:t>
            </a:r>
            <a:r>
              <a:rPr lang="pt-PT" dirty="0"/>
              <a:t> </a:t>
            </a:r>
            <a:r>
              <a:rPr lang="pt-PT" dirty="0" err="1"/>
              <a:t>help</a:t>
            </a:r>
            <a:r>
              <a:rPr lang="pt-PT" dirty="0"/>
              <a:t>. </a:t>
            </a:r>
            <a:r>
              <a:rPr lang="pt-PT" dirty="0" err="1"/>
              <a:t>This</a:t>
            </a:r>
            <a:r>
              <a:rPr lang="pt-PT" dirty="0"/>
              <a:t> </a:t>
            </a:r>
            <a:r>
              <a:rPr lang="pt-PT" dirty="0" err="1"/>
              <a:t>issue</a:t>
            </a:r>
            <a:r>
              <a:rPr lang="pt-PT" dirty="0"/>
              <a:t> </a:t>
            </a:r>
            <a:r>
              <a:rPr lang="pt-PT" dirty="0" err="1"/>
              <a:t>had</a:t>
            </a:r>
            <a:r>
              <a:rPr lang="pt-PT" dirty="0"/>
              <a:t> </a:t>
            </a:r>
            <a:r>
              <a:rPr lang="pt-PT" dirty="0" err="1"/>
              <a:t>also</a:t>
            </a:r>
            <a:r>
              <a:rPr lang="pt-PT" dirty="0"/>
              <a:t> </a:t>
            </a:r>
            <a:r>
              <a:rPr lang="pt-PT" dirty="0" err="1"/>
              <a:t>been</a:t>
            </a:r>
            <a:r>
              <a:rPr lang="pt-PT" dirty="0"/>
              <a:t> </a:t>
            </a:r>
            <a:r>
              <a:rPr lang="pt-PT" dirty="0" err="1"/>
              <a:t>found</a:t>
            </a:r>
            <a:r>
              <a:rPr lang="pt-PT" dirty="0"/>
              <a:t> in </a:t>
            </a:r>
            <a:r>
              <a:rPr lang="pt-PT" dirty="0" err="1"/>
              <a:t>the</a:t>
            </a:r>
            <a:r>
              <a:rPr lang="pt-PT" dirty="0"/>
              <a:t> </a:t>
            </a:r>
            <a:r>
              <a:rPr lang="pt-PT" dirty="0" err="1"/>
              <a:t>heuristic</a:t>
            </a:r>
            <a:r>
              <a:rPr lang="pt-PT" dirty="0"/>
              <a:t> </a:t>
            </a:r>
            <a:r>
              <a:rPr lang="pt-PT" dirty="0" err="1"/>
              <a:t>evaluation</a:t>
            </a:r>
            <a:r>
              <a:rPr lang="pt-PT" dirty="0"/>
              <a:t>.</a:t>
            </a:r>
          </a:p>
          <a:p>
            <a:r>
              <a:rPr lang="pt-PT" dirty="0" err="1"/>
              <a:t>The</a:t>
            </a:r>
            <a:r>
              <a:rPr lang="pt-PT" dirty="0"/>
              <a:t> </a:t>
            </a:r>
            <a:r>
              <a:rPr lang="pt-PT" dirty="0" err="1"/>
              <a:t>eigth</a:t>
            </a:r>
            <a:r>
              <a:rPr lang="pt-PT" dirty="0"/>
              <a:t> </a:t>
            </a:r>
            <a:r>
              <a:rPr lang="pt-PT" dirty="0" err="1"/>
              <a:t>task</a:t>
            </a:r>
            <a:r>
              <a:rPr lang="pt-PT" dirty="0"/>
              <a:t> </a:t>
            </a:r>
            <a:r>
              <a:rPr lang="pt-PT" dirty="0" err="1"/>
              <a:t>was</a:t>
            </a:r>
            <a:r>
              <a:rPr lang="pt-PT" dirty="0"/>
              <a:t> to </a:t>
            </a:r>
            <a:r>
              <a:rPr lang="pt-PT" dirty="0" err="1"/>
              <a:t>create</a:t>
            </a:r>
            <a:r>
              <a:rPr lang="pt-PT" dirty="0"/>
              <a:t> </a:t>
            </a:r>
            <a:r>
              <a:rPr lang="pt-PT" dirty="0" err="1"/>
              <a:t>an</a:t>
            </a:r>
            <a:r>
              <a:rPr lang="pt-PT" dirty="0"/>
              <a:t> EV </a:t>
            </a:r>
            <a:r>
              <a:rPr lang="pt-PT" dirty="0" err="1"/>
              <a:t>reservation</a:t>
            </a:r>
            <a:r>
              <a:rPr lang="pt-PT" dirty="0"/>
              <a:t> </a:t>
            </a:r>
            <a:r>
              <a:rPr lang="pt-PT" dirty="0" err="1"/>
              <a:t>and</a:t>
            </a:r>
            <a:r>
              <a:rPr lang="pt-PT" dirty="0"/>
              <a:t> </a:t>
            </a:r>
            <a:r>
              <a:rPr lang="pt-PT" dirty="0" err="1"/>
              <a:t>the</a:t>
            </a:r>
            <a:r>
              <a:rPr lang="pt-PT" dirty="0"/>
              <a:t> </a:t>
            </a:r>
            <a:r>
              <a:rPr lang="pt-PT" dirty="0" err="1"/>
              <a:t>main</a:t>
            </a:r>
            <a:r>
              <a:rPr lang="pt-PT" dirty="0"/>
              <a:t> </a:t>
            </a:r>
            <a:r>
              <a:rPr lang="pt-PT" dirty="0" err="1"/>
              <a:t>complaint</a:t>
            </a:r>
            <a:r>
              <a:rPr lang="pt-PT" dirty="0"/>
              <a:t> </a:t>
            </a:r>
            <a:r>
              <a:rPr lang="pt-PT" dirty="0" err="1"/>
              <a:t>was</a:t>
            </a:r>
            <a:r>
              <a:rPr lang="pt-PT" dirty="0"/>
              <a:t> </a:t>
            </a:r>
            <a:r>
              <a:rPr lang="pt-PT" dirty="0" err="1"/>
              <a:t>about</a:t>
            </a:r>
            <a:r>
              <a:rPr lang="pt-PT" dirty="0"/>
              <a:t> </a:t>
            </a:r>
            <a:r>
              <a:rPr lang="pt-PT" dirty="0" err="1"/>
              <a:t>the</a:t>
            </a:r>
            <a:r>
              <a:rPr lang="pt-PT" dirty="0"/>
              <a:t> </a:t>
            </a:r>
            <a:r>
              <a:rPr lang="pt-PT" dirty="0" err="1"/>
              <a:t>difficulty</a:t>
            </a:r>
            <a:r>
              <a:rPr lang="pt-PT" dirty="0"/>
              <a:t> </a:t>
            </a:r>
            <a:r>
              <a:rPr lang="pt-PT" dirty="0" err="1"/>
              <a:t>of</a:t>
            </a:r>
            <a:r>
              <a:rPr lang="pt-PT" dirty="0"/>
              <a:t> </a:t>
            </a:r>
            <a:r>
              <a:rPr lang="pt-PT" dirty="0" err="1"/>
              <a:t>selecting</a:t>
            </a:r>
            <a:r>
              <a:rPr lang="pt-PT" dirty="0"/>
              <a:t> </a:t>
            </a:r>
            <a:r>
              <a:rPr lang="pt-PT" dirty="0" err="1"/>
              <a:t>the</a:t>
            </a:r>
            <a:r>
              <a:rPr lang="pt-PT" dirty="0"/>
              <a:t> </a:t>
            </a:r>
            <a:r>
              <a:rPr lang="pt-PT" dirty="0" err="1"/>
              <a:t>start</a:t>
            </a:r>
            <a:r>
              <a:rPr lang="pt-PT" dirty="0"/>
              <a:t> </a:t>
            </a:r>
            <a:r>
              <a:rPr lang="pt-PT" dirty="0" err="1"/>
              <a:t>and</a:t>
            </a:r>
            <a:r>
              <a:rPr lang="pt-PT" dirty="0"/>
              <a:t> </a:t>
            </a:r>
            <a:r>
              <a:rPr lang="pt-PT" dirty="0" err="1"/>
              <a:t>end</a:t>
            </a:r>
            <a:r>
              <a:rPr lang="pt-PT" dirty="0"/>
              <a:t> dates </a:t>
            </a:r>
            <a:r>
              <a:rPr lang="pt-PT" dirty="0" err="1"/>
              <a:t>using</a:t>
            </a:r>
            <a:r>
              <a:rPr lang="pt-PT" dirty="0"/>
              <a:t> </a:t>
            </a:r>
            <a:r>
              <a:rPr lang="pt-PT" dirty="0" err="1"/>
              <a:t>the</a:t>
            </a:r>
            <a:r>
              <a:rPr lang="pt-PT" dirty="0"/>
              <a:t> </a:t>
            </a:r>
            <a:r>
              <a:rPr lang="pt-PT" dirty="0" err="1"/>
              <a:t>native</a:t>
            </a:r>
            <a:r>
              <a:rPr lang="pt-PT" dirty="0"/>
              <a:t> android date </a:t>
            </a:r>
            <a:r>
              <a:rPr lang="pt-PT" dirty="0" err="1"/>
              <a:t>picker</a:t>
            </a:r>
            <a:r>
              <a:rPr lang="pt-PT" dirty="0"/>
              <a:t>.</a:t>
            </a:r>
          </a:p>
          <a:p>
            <a:endParaRPr lang="en-US">
              <a:cs typeface="Calibri"/>
            </a:endParaRPr>
          </a:p>
          <a:p>
            <a:r>
              <a:rPr lang="en-US">
                <a:cs typeface="Calibri"/>
              </a:rPr>
              <a:t>Use only 2 examples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24</a:t>
            </a:fld>
            <a:endParaRPr lang="en-US"/>
          </a:p>
        </p:txBody>
      </p:sp>
    </p:spTree>
    <p:extLst>
      <p:ext uri="{BB962C8B-B14F-4D97-AF65-F5344CB8AC3E}">
        <p14:creationId xmlns:p14="http://schemas.microsoft.com/office/powerpoint/2010/main" val="1458295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25</a:t>
            </a:fld>
            <a:endParaRPr lang="pt-PT"/>
          </a:p>
        </p:txBody>
      </p:sp>
    </p:spTree>
    <p:extLst>
      <p:ext uri="{BB962C8B-B14F-4D97-AF65-F5344CB8AC3E}">
        <p14:creationId xmlns:p14="http://schemas.microsoft.com/office/powerpoint/2010/main" val="2664979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a:t>
            </a:r>
            <a:r>
              <a:rPr lang="pt-PT" dirty="0" err="1"/>
              <a:t>first</a:t>
            </a:r>
            <a:r>
              <a:rPr lang="pt-PT" dirty="0"/>
              <a:t> performance </a:t>
            </a:r>
            <a:r>
              <a:rPr lang="pt-PT" dirty="0" err="1"/>
              <a:t>test</a:t>
            </a:r>
            <a:r>
              <a:rPr lang="pt-PT" dirty="0"/>
              <a:t> </a:t>
            </a:r>
            <a:r>
              <a:rPr lang="pt-PT" dirty="0" err="1"/>
              <a:t>realized</a:t>
            </a:r>
            <a:r>
              <a:rPr lang="pt-PT" dirty="0"/>
              <a:t> </a:t>
            </a:r>
            <a:r>
              <a:rPr lang="pt-PT" dirty="0" err="1"/>
              <a:t>used</a:t>
            </a:r>
            <a:r>
              <a:rPr lang="pt-PT" dirty="0"/>
              <a:t> </a:t>
            </a:r>
            <a:r>
              <a:rPr lang="pt-PT" dirty="0" err="1"/>
              <a:t>the</a:t>
            </a:r>
            <a:r>
              <a:rPr lang="pt-PT" dirty="0"/>
              <a:t> Android </a:t>
            </a:r>
            <a:r>
              <a:rPr lang="pt-PT" dirty="0" err="1"/>
              <a:t>Debug</a:t>
            </a:r>
            <a:r>
              <a:rPr lang="pt-PT" dirty="0"/>
              <a:t> Bridge. </a:t>
            </a:r>
            <a:r>
              <a:rPr lang="pt-PT" dirty="0" err="1"/>
              <a:t>The</a:t>
            </a:r>
            <a:r>
              <a:rPr lang="pt-PT" dirty="0"/>
              <a:t> </a:t>
            </a:r>
            <a:r>
              <a:rPr lang="pt-PT" dirty="0" err="1"/>
              <a:t>graph</a:t>
            </a:r>
            <a:r>
              <a:rPr lang="pt-PT" dirty="0"/>
              <a:t> </a:t>
            </a:r>
            <a:r>
              <a:rPr lang="pt-PT" dirty="0" err="1"/>
              <a:t>on</a:t>
            </a:r>
            <a:r>
              <a:rPr lang="pt-PT" dirty="0"/>
              <a:t> </a:t>
            </a:r>
            <a:r>
              <a:rPr lang="pt-PT" dirty="0" err="1"/>
              <a:t>the</a:t>
            </a:r>
            <a:r>
              <a:rPr lang="pt-PT" dirty="0"/>
              <a:t> </a:t>
            </a:r>
            <a:r>
              <a:rPr lang="pt-PT" dirty="0" err="1"/>
              <a:t>left</a:t>
            </a:r>
            <a:r>
              <a:rPr lang="pt-PT" dirty="0"/>
              <a:t> shows </a:t>
            </a:r>
            <a:r>
              <a:rPr lang="pt-PT" dirty="0" err="1"/>
              <a:t>the</a:t>
            </a:r>
            <a:r>
              <a:rPr lang="pt-PT" dirty="0"/>
              <a:t> </a:t>
            </a:r>
            <a:r>
              <a:rPr lang="pt-PT" dirty="0" err="1"/>
              <a:t>results</a:t>
            </a:r>
            <a:r>
              <a:rPr lang="pt-PT" dirty="0"/>
              <a:t> </a:t>
            </a:r>
            <a:r>
              <a:rPr lang="pt-PT" dirty="0" err="1"/>
              <a:t>or</a:t>
            </a:r>
            <a:r>
              <a:rPr lang="pt-PT" dirty="0"/>
              <a:t> RAM </a:t>
            </a:r>
            <a:r>
              <a:rPr lang="pt-PT" dirty="0" err="1"/>
              <a:t>usage</a:t>
            </a:r>
            <a:r>
              <a:rPr lang="pt-PT" dirty="0"/>
              <a:t> </a:t>
            </a:r>
            <a:r>
              <a:rPr lang="pt-PT" dirty="0" err="1"/>
              <a:t>intially</a:t>
            </a:r>
            <a:r>
              <a:rPr lang="pt-PT" dirty="0"/>
              <a:t> </a:t>
            </a:r>
            <a:r>
              <a:rPr lang="pt-PT" dirty="0" err="1"/>
              <a:t>obtained</a:t>
            </a:r>
            <a:r>
              <a:rPr lang="pt-PT" dirty="0"/>
              <a:t> </a:t>
            </a:r>
            <a:r>
              <a:rPr lang="pt-PT" dirty="0" err="1"/>
              <a:t>when</a:t>
            </a:r>
            <a:r>
              <a:rPr lang="pt-PT" dirty="0"/>
              <a:t> </a:t>
            </a:r>
            <a:r>
              <a:rPr lang="pt-PT" dirty="0" err="1"/>
              <a:t>conducting</a:t>
            </a:r>
            <a:r>
              <a:rPr lang="pt-PT" dirty="0"/>
              <a:t> </a:t>
            </a:r>
            <a:r>
              <a:rPr lang="pt-PT" dirty="0" err="1"/>
              <a:t>the</a:t>
            </a:r>
            <a:r>
              <a:rPr lang="pt-PT" dirty="0"/>
              <a:t> </a:t>
            </a:r>
            <a:r>
              <a:rPr lang="pt-PT" dirty="0" err="1"/>
              <a:t>test</a:t>
            </a:r>
            <a:r>
              <a:rPr lang="pt-PT" dirty="0"/>
              <a:t> </a:t>
            </a:r>
            <a:r>
              <a:rPr lang="pt-PT" dirty="0" err="1"/>
              <a:t>with</a:t>
            </a:r>
            <a:r>
              <a:rPr lang="pt-PT" dirty="0"/>
              <a:t> a </a:t>
            </a:r>
            <a:r>
              <a:rPr lang="pt-PT" dirty="0" err="1"/>
              <a:t>variable</a:t>
            </a:r>
            <a:r>
              <a:rPr lang="pt-PT" dirty="0"/>
              <a:t> </a:t>
            </a:r>
            <a:r>
              <a:rPr lang="pt-PT" dirty="0" err="1"/>
              <a:t>amount</a:t>
            </a:r>
            <a:r>
              <a:rPr lang="pt-PT" dirty="0"/>
              <a:t> </a:t>
            </a:r>
            <a:r>
              <a:rPr lang="pt-PT" dirty="0" err="1"/>
              <a:t>of</a:t>
            </a:r>
            <a:r>
              <a:rPr lang="pt-PT" dirty="0"/>
              <a:t> </a:t>
            </a:r>
            <a:r>
              <a:rPr lang="pt-PT" dirty="0" err="1"/>
              <a:t>CAMs</a:t>
            </a:r>
            <a:r>
              <a:rPr lang="pt-PT" dirty="0"/>
              <a:t> </a:t>
            </a:r>
            <a:r>
              <a:rPr lang="pt-PT" dirty="0" err="1"/>
              <a:t>and</a:t>
            </a:r>
            <a:r>
              <a:rPr lang="pt-PT" dirty="0"/>
              <a:t> </a:t>
            </a:r>
            <a:r>
              <a:rPr lang="pt-PT" dirty="0" err="1"/>
              <a:t>the</a:t>
            </a:r>
            <a:r>
              <a:rPr lang="pt-PT" dirty="0"/>
              <a:t> </a:t>
            </a:r>
            <a:r>
              <a:rPr lang="pt-PT" dirty="0" err="1"/>
              <a:t>one</a:t>
            </a:r>
            <a:r>
              <a:rPr lang="pt-PT" dirty="0"/>
              <a:t> </a:t>
            </a:r>
            <a:r>
              <a:rPr lang="pt-PT" dirty="0" err="1"/>
              <a:t>on</a:t>
            </a:r>
            <a:r>
              <a:rPr lang="pt-PT" dirty="0"/>
              <a:t> </a:t>
            </a:r>
            <a:r>
              <a:rPr lang="pt-PT" dirty="0" err="1"/>
              <a:t>the</a:t>
            </a:r>
            <a:r>
              <a:rPr lang="pt-PT" dirty="0"/>
              <a:t> </a:t>
            </a:r>
            <a:r>
              <a:rPr lang="pt-PT" dirty="0" err="1"/>
              <a:t>right</a:t>
            </a:r>
            <a:r>
              <a:rPr lang="pt-PT" dirty="0"/>
              <a:t> </a:t>
            </a:r>
            <a:r>
              <a:rPr lang="pt-PT" dirty="0" err="1"/>
              <a:t>represents</a:t>
            </a:r>
            <a:r>
              <a:rPr lang="pt-PT" dirty="0"/>
              <a:t> </a:t>
            </a:r>
            <a:r>
              <a:rPr lang="pt-PT" dirty="0" err="1"/>
              <a:t>the</a:t>
            </a:r>
            <a:r>
              <a:rPr lang="pt-PT" dirty="0"/>
              <a:t> final </a:t>
            </a:r>
            <a:r>
              <a:rPr lang="pt-PT" dirty="0" err="1"/>
              <a:t>results</a:t>
            </a:r>
            <a:r>
              <a:rPr lang="pt-PT" dirty="0"/>
              <a:t> </a:t>
            </a:r>
            <a:r>
              <a:rPr lang="pt-PT" dirty="0" err="1"/>
              <a:t>after</a:t>
            </a:r>
            <a:r>
              <a:rPr lang="pt-PT" dirty="0"/>
              <a:t> some </a:t>
            </a:r>
            <a:r>
              <a:rPr lang="pt-PT" dirty="0" err="1"/>
              <a:t>optimizations</a:t>
            </a:r>
            <a:r>
              <a:rPr lang="pt-PT" dirty="0"/>
              <a:t>. </a:t>
            </a:r>
            <a:r>
              <a:rPr lang="pt-PT" dirty="0" err="1"/>
              <a:t>It</a:t>
            </a:r>
            <a:r>
              <a:rPr lang="pt-PT" dirty="0"/>
              <a:t> </a:t>
            </a:r>
            <a:r>
              <a:rPr lang="pt-PT" dirty="0" err="1"/>
              <a:t>was</a:t>
            </a:r>
            <a:r>
              <a:rPr lang="pt-PT" dirty="0"/>
              <a:t> </a:t>
            </a:r>
            <a:r>
              <a:rPr lang="pt-PT" dirty="0" err="1"/>
              <a:t>an</a:t>
            </a:r>
            <a:r>
              <a:rPr lang="pt-PT" dirty="0"/>
              <a:t> </a:t>
            </a:r>
            <a:r>
              <a:rPr lang="pt-PT" dirty="0" err="1"/>
              <a:t>incredibly</a:t>
            </a:r>
            <a:r>
              <a:rPr lang="pt-PT" dirty="0"/>
              <a:t> </a:t>
            </a:r>
            <a:r>
              <a:rPr lang="pt-PT" dirty="0" err="1"/>
              <a:t>valuable</a:t>
            </a:r>
            <a:r>
              <a:rPr lang="pt-PT" dirty="0"/>
              <a:t> </a:t>
            </a:r>
            <a:r>
              <a:rPr lang="pt-PT" dirty="0" err="1"/>
              <a:t>tool</a:t>
            </a:r>
            <a:r>
              <a:rPr lang="pt-PT" dirty="0"/>
              <a:t> to compare </a:t>
            </a:r>
            <a:r>
              <a:rPr lang="pt-PT" dirty="0" err="1"/>
              <a:t>the</a:t>
            </a:r>
            <a:r>
              <a:rPr lang="pt-PT" dirty="0"/>
              <a:t> Effect </a:t>
            </a:r>
            <a:r>
              <a:rPr lang="pt-PT" dirty="0" err="1"/>
              <a:t>of</a:t>
            </a:r>
            <a:r>
              <a:rPr lang="pt-PT" dirty="0"/>
              <a:t> </a:t>
            </a:r>
            <a:r>
              <a:rPr lang="pt-PT" dirty="0" err="1"/>
              <a:t>optimizations</a:t>
            </a:r>
            <a:r>
              <a:rPr lang="pt-PT" dirty="0"/>
              <a:t> </a:t>
            </a:r>
            <a:r>
              <a:rPr lang="pt-PT" dirty="0" err="1"/>
              <a:t>on</a:t>
            </a:r>
            <a:r>
              <a:rPr lang="pt-PT" dirty="0"/>
              <a:t> performance.</a:t>
            </a:r>
            <a:endParaRPr lang="pt-PT"/>
          </a:p>
          <a:p>
            <a:endParaRPr lang="pt-PT">
              <a:cs typeface="Calibri"/>
            </a:endParaRPr>
          </a:p>
          <a:p>
            <a:r>
              <a:rPr lang="pt-PT" err="1">
                <a:cs typeface="Calibri"/>
              </a:rPr>
              <a:t>Next</a:t>
            </a:r>
            <a:r>
              <a:rPr lang="pt-PT">
                <a:cs typeface="Calibri"/>
              </a:rPr>
              <a:t> 2 slides </a:t>
            </a:r>
            <a:r>
              <a:rPr lang="pt-PT" err="1">
                <a:cs typeface="Calibri"/>
              </a:rPr>
              <a:t>should've</a:t>
            </a:r>
            <a:r>
              <a:rPr lang="pt-PT">
                <a:cs typeface="Calibri"/>
              </a:rPr>
              <a:t> </a:t>
            </a:r>
            <a:r>
              <a:rPr lang="pt-PT" err="1">
                <a:cs typeface="Calibri"/>
              </a:rPr>
              <a:t>the</a:t>
            </a:r>
            <a:r>
              <a:rPr lang="pt-PT">
                <a:cs typeface="Calibri"/>
              </a:rPr>
              <a:t> </a:t>
            </a:r>
            <a:r>
              <a:rPr lang="pt-PT" err="1">
                <a:cs typeface="Calibri"/>
              </a:rPr>
              <a:t>title</a:t>
            </a:r>
            <a:r>
              <a:rPr lang="pt-PT">
                <a:cs typeface="Calibri"/>
              </a:rPr>
              <a:t> </a:t>
            </a:r>
            <a:r>
              <a:rPr lang="pt-PT" err="1">
                <a:cs typeface="Calibri"/>
              </a:rPr>
              <a:t>on</a:t>
            </a:r>
            <a:r>
              <a:rPr lang="pt-PT">
                <a:cs typeface="Calibri"/>
              </a:rPr>
              <a:t> </a:t>
            </a:r>
            <a:r>
              <a:rPr lang="pt-PT" err="1">
                <a:cs typeface="Calibri"/>
              </a:rPr>
              <a:t>the</a:t>
            </a:r>
            <a:r>
              <a:rPr lang="pt-PT">
                <a:cs typeface="Calibri"/>
              </a:rPr>
              <a:t> </a:t>
            </a:r>
            <a:r>
              <a:rPr lang="pt-PT" err="1">
                <a:cs typeface="Calibri"/>
              </a:rPr>
              <a:t>left</a:t>
            </a:r>
          </a:p>
        </p:txBody>
      </p:sp>
      <p:sp>
        <p:nvSpPr>
          <p:cNvPr id="4" name="Slide Number Placeholder 3"/>
          <p:cNvSpPr>
            <a:spLocks noGrp="1"/>
          </p:cNvSpPr>
          <p:nvPr>
            <p:ph type="sldNum" sz="quarter" idx="5"/>
          </p:nvPr>
        </p:nvSpPr>
        <p:spPr/>
        <p:txBody>
          <a:bodyPr/>
          <a:lstStyle/>
          <a:p>
            <a:fld id="{2C0CE2FF-6637-4BAC-BB33-F97DDC38D026}" type="slidenum">
              <a:rPr lang="en-US" smtClean="0"/>
              <a:t>26</a:t>
            </a:fld>
            <a:endParaRPr lang="en-US"/>
          </a:p>
        </p:txBody>
      </p:sp>
    </p:spTree>
    <p:extLst>
      <p:ext uri="{BB962C8B-B14F-4D97-AF65-F5344CB8AC3E}">
        <p14:creationId xmlns:p14="http://schemas.microsoft.com/office/powerpoint/2010/main" val="3387215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cs typeface="Calibri"/>
            </a:endParaRPr>
          </a:p>
          <a:p>
            <a:r>
              <a:rPr lang="en-US" dirty="0"/>
              <a:t>The second performance evaluation was a network analysis that measured the length of the content of messages while assuming that the chars use the ASCII encoding (1 byte per char).</a:t>
            </a:r>
          </a:p>
          <a:p>
            <a:r>
              <a:rPr lang="en-US" dirty="0"/>
              <a:t>On the OBU mode test, the first graph, the exponential increase of cams is also translated to downloads. </a:t>
            </a:r>
          </a:p>
          <a:p>
            <a:r>
              <a:rPr lang="en-US" dirty="0"/>
              <a:t>On the TCC and VRU mode, the graph on the left, VRU mode using a quadtree level of 14 the application barely receives any messages (ideal for mobile data plans) while both VRU with quadtree level 1 and TCC received all messages.</a:t>
            </a:r>
          </a:p>
        </p:txBody>
      </p:sp>
      <p:sp>
        <p:nvSpPr>
          <p:cNvPr id="4" name="Slide Number Placeholder 3"/>
          <p:cNvSpPr>
            <a:spLocks noGrp="1"/>
          </p:cNvSpPr>
          <p:nvPr>
            <p:ph type="sldNum" sz="quarter" idx="5"/>
          </p:nvPr>
        </p:nvSpPr>
        <p:spPr/>
        <p:txBody>
          <a:bodyPr/>
          <a:lstStyle/>
          <a:p>
            <a:fld id="{2C0CE2FF-6637-4BAC-BB33-F97DDC38D026}" type="slidenum">
              <a:rPr lang="en-US" smtClean="0"/>
              <a:t>27</a:t>
            </a:fld>
            <a:endParaRPr lang="en-US"/>
          </a:p>
        </p:txBody>
      </p:sp>
    </p:spTree>
    <p:extLst>
      <p:ext uri="{BB962C8B-B14F-4D97-AF65-F5344CB8AC3E}">
        <p14:creationId xmlns:p14="http://schemas.microsoft.com/office/powerpoint/2010/main" val="2340047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The</a:t>
            </a:r>
            <a:r>
              <a:rPr lang="pt-PT" dirty="0"/>
              <a:t> smartphone </a:t>
            </a:r>
            <a:r>
              <a:rPr lang="pt-PT" dirty="0" err="1"/>
              <a:t>has</a:t>
            </a:r>
            <a:r>
              <a:rPr lang="pt-PT" dirty="0"/>
              <a:t> </a:t>
            </a:r>
            <a:r>
              <a:rPr lang="pt-PT" dirty="0" err="1"/>
              <a:t>access</a:t>
            </a:r>
            <a:r>
              <a:rPr lang="pt-PT" dirty="0"/>
              <a:t> to </a:t>
            </a:r>
            <a:r>
              <a:rPr lang="pt-PT" dirty="0" err="1"/>
              <a:t>many</a:t>
            </a:r>
            <a:r>
              <a:rPr lang="pt-PT" dirty="0"/>
              <a:t> </a:t>
            </a:r>
            <a:r>
              <a:rPr lang="pt-PT" dirty="0" err="1"/>
              <a:t>sensors</a:t>
            </a:r>
            <a:r>
              <a:rPr lang="pt-PT" dirty="0"/>
              <a:t> </a:t>
            </a:r>
            <a:r>
              <a:rPr lang="pt-PT" dirty="0" err="1"/>
              <a:t>not</a:t>
            </a:r>
            <a:r>
              <a:rPr lang="pt-PT" dirty="0"/>
              <a:t> </a:t>
            </a:r>
            <a:r>
              <a:rPr lang="pt-PT" dirty="0" err="1"/>
              <a:t>available</a:t>
            </a:r>
            <a:r>
              <a:rPr lang="pt-PT" dirty="0"/>
              <a:t> </a:t>
            </a:r>
            <a:r>
              <a:rPr lang="pt-PT" dirty="0" err="1"/>
              <a:t>on</a:t>
            </a:r>
            <a:r>
              <a:rPr lang="pt-PT" dirty="0"/>
              <a:t> </a:t>
            </a:r>
            <a:r>
              <a:rPr lang="pt-PT" dirty="0" err="1"/>
              <a:t>vehicles</a:t>
            </a:r>
            <a:r>
              <a:rPr lang="pt-PT" dirty="0"/>
              <a:t> </a:t>
            </a:r>
            <a:r>
              <a:rPr lang="pt-PT" dirty="0" err="1"/>
              <a:t>such</a:t>
            </a:r>
            <a:r>
              <a:rPr lang="pt-PT" dirty="0"/>
              <a:t> as a 3D </a:t>
            </a:r>
            <a:r>
              <a:rPr lang="pt-PT" dirty="0" err="1"/>
              <a:t>accelerometer</a:t>
            </a:r>
            <a:r>
              <a:rPr lang="pt-PT" dirty="0"/>
              <a:t>, </a:t>
            </a:r>
            <a:r>
              <a:rPr lang="pt-PT" dirty="0" err="1"/>
              <a:t>gyroscope</a:t>
            </a:r>
            <a:r>
              <a:rPr lang="pt-PT" dirty="0"/>
              <a:t> </a:t>
            </a:r>
            <a:r>
              <a:rPr lang="pt-PT" dirty="0" err="1"/>
              <a:t>and</a:t>
            </a:r>
            <a:r>
              <a:rPr lang="pt-PT" dirty="0"/>
              <a:t> </a:t>
            </a:r>
            <a:r>
              <a:rPr lang="pt-PT" dirty="0" err="1"/>
              <a:t>magnetometer</a:t>
            </a:r>
            <a:r>
              <a:rPr lang="pt-PT" dirty="0"/>
              <a:t> as </a:t>
            </a:r>
            <a:r>
              <a:rPr lang="pt-PT" dirty="0" err="1"/>
              <a:t>well</a:t>
            </a:r>
            <a:r>
              <a:rPr lang="pt-PT" dirty="0"/>
              <a:t> as a light sensor </a:t>
            </a:r>
            <a:r>
              <a:rPr lang="pt-PT" dirty="0" err="1"/>
              <a:t>and</a:t>
            </a:r>
            <a:r>
              <a:rPr lang="pt-PT" dirty="0"/>
              <a:t> </a:t>
            </a:r>
            <a:r>
              <a:rPr lang="pt-PT" dirty="0" err="1"/>
              <a:t>pedometer</a:t>
            </a:r>
            <a:r>
              <a:rPr lang="pt-PT" dirty="0"/>
              <a:t>. </a:t>
            </a:r>
          </a:p>
          <a:p>
            <a:r>
              <a:rPr lang="pt-PT" dirty="0" err="1"/>
              <a:t>The</a:t>
            </a:r>
            <a:r>
              <a:rPr lang="pt-PT" dirty="0"/>
              <a:t> </a:t>
            </a:r>
            <a:r>
              <a:rPr lang="pt-PT" dirty="0" err="1"/>
              <a:t>sensors</a:t>
            </a:r>
            <a:r>
              <a:rPr lang="pt-PT" dirty="0"/>
              <a:t> </a:t>
            </a:r>
            <a:r>
              <a:rPr lang="pt-PT" dirty="0" err="1"/>
              <a:t>present</a:t>
            </a:r>
            <a:r>
              <a:rPr lang="pt-PT" dirty="0"/>
              <a:t> </a:t>
            </a:r>
            <a:r>
              <a:rPr lang="pt-PT" dirty="0" err="1"/>
              <a:t>on</a:t>
            </a:r>
            <a:r>
              <a:rPr lang="pt-PT" dirty="0"/>
              <a:t> smartphones </a:t>
            </a:r>
            <a:r>
              <a:rPr lang="pt-PT" dirty="0" err="1"/>
              <a:t>have</a:t>
            </a:r>
            <a:r>
              <a:rPr lang="pt-PT" dirty="0"/>
              <a:t> na </a:t>
            </a:r>
            <a:r>
              <a:rPr lang="pt-PT" dirty="0" err="1"/>
              <a:t>higher</a:t>
            </a:r>
            <a:r>
              <a:rPr lang="pt-PT" dirty="0"/>
              <a:t> </a:t>
            </a:r>
            <a:r>
              <a:rPr lang="pt-PT" dirty="0" err="1"/>
              <a:t>precision</a:t>
            </a:r>
            <a:r>
              <a:rPr lang="pt-PT" dirty="0"/>
              <a:t> </a:t>
            </a:r>
            <a:r>
              <a:rPr lang="pt-PT" dirty="0" err="1"/>
              <a:t>and</a:t>
            </a:r>
            <a:r>
              <a:rPr lang="pt-PT" dirty="0"/>
              <a:t> </a:t>
            </a:r>
            <a:r>
              <a:rPr lang="pt-PT" dirty="0" err="1"/>
              <a:t>sampling</a:t>
            </a:r>
            <a:r>
              <a:rPr lang="pt-PT" dirty="0"/>
              <a:t> rate. </a:t>
            </a:r>
          </a:p>
          <a:p>
            <a:r>
              <a:rPr lang="pt-PT" dirty="0" err="1"/>
              <a:t>This</a:t>
            </a:r>
            <a:r>
              <a:rPr lang="pt-PT" dirty="0"/>
              <a:t> sensor data can </a:t>
            </a:r>
            <a:r>
              <a:rPr lang="pt-PT" dirty="0" err="1"/>
              <a:t>be</a:t>
            </a:r>
            <a:r>
              <a:rPr lang="pt-PT" dirty="0"/>
              <a:t> </a:t>
            </a:r>
            <a:r>
              <a:rPr lang="pt-PT" dirty="0" err="1"/>
              <a:t>used</a:t>
            </a:r>
            <a:r>
              <a:rPr lang="pt-PT" dirty="0"/>
              <a:t> to </a:t>
            </a:r>
            <a:r>
              <a:rPr lang="pt-PT" dirty="0" err="1"/>
              <a:t>predict</a:t>
            </a:r>
            <a:r>
              <a:rPr lang="pt-PT" dirty="0"/>
              <a:t> </a:t>
            </a:r>
            <a:r>
              <a:rPr lang="pt-PT" dirty="0" err="1"/>
              <a:t>road</a:t>
            </a:r>
            <a:r>
              <a:rPr lang="pt-PT" dirty="0"/>
              <a:t> </a:t>
            </a:r>
            <a:r>
              <a:rPr lang="pt-PT" dirty="0" err="1"/>
              <a:t>bumps</a:t>
            </a:r>
            <a:r>
              <a:rPr lang="pt-PT" dirty="0"/>
              <a:t>, as </a:t>
            </a:r>
            <a:r>
              <a:rPr lang="pt-PT" dirty="0" err="1"/>
              <a:t>shown</a:t>
            </a:r>
            <a:r>
              <a:rPr lang="pt-PT" dirty="0"/>
              <a:t> in </a:t>
            </a:r>
            <a:r>
              <a:rPr lang="pt-PT" dirty="0" err="1"/>
              <a:t>the</a:t>
            </a:r>
            <a:r>
              <a:rPr lang="pt-PT" dirty="0"/>
              <a:t> </a:t>
            </a:r>
            <a:r>
              <a:rPr lang="pt-PT" dirty="0" err="1"/>
              <a:t>left</a:t>
            </a:r>
            <a:r>
              <a:rPr lang="pt-PT" dirty="0"/>
              <a:t> </a:t>
            </a:r>
            <a:r>
              <a:rPr lang="pt-PT" dirty="0" err="1"/>
              <a:t>graph</a:t>
            </a:r>
            <a:r>
              <a:rPr lang="pt-PT" dirty="0"/>
              <a:t>,</a:t>
            </a:r>
            <a:r>
              <a:rPr lang="en-US" dirty="0"/>
              <a:t> where speed bumps were present at the beginning and end of the trip. It can also be used to detect the road holes, broken street illumination and risk conditions.</a:t>
            </a:r>
            <a:endParaRPr lang="pt-PT" dirty="0"/>
          </a:p>
        </p:txBody>
      </p:sp>
      <p:sp>
        <p:nvSpPr>
          <p:cNvPr id="4" name="Slide Number Placeholder 3"/>
          <p:cNvSpPr>
            <a:spLocks noGrp="1"/>
          </p:cNvSpPr>
          <p:nvPr>
            <p:ph type="sldNum" sz="quarter" idx="5"/>
          </p:nvPr>
        </p:nvSpPr>
        <p:spPr/>
        <p:txBody>
          <a:bodyPr/>
          <a:lstStyle/>
          <a:p>
            <a:fld id="{2C0CE2FF-6637-4BAC-BB33-F97DDC38D026}" type="slidenum">
              <a:rPr lang="en-US" smtClean="0"/>
              <a:t>28</a:t>
            </a:fld>
            <a:endParaRPr lang="en-US"/>
          </a:p>
        </p:txBody>
      </p:sp>
    </p:spTree>
    <p:extLst>
      <p:ext uri="{BB962C8B-B14F-4D97-AF65-F5344CB8AC3E}">
        <p14:creationId xmlns:p14="http://schemas.microsoft.com/office/powerpoint/2010/main" val="2950951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a:cs typeface="Calibri"/>
              </a:rPr>
              <a:t>See conclusions on the thesis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29</a:t>
            </a:fld>
            <a:endParaRPr lang="en-US"/>
          </a:p>
        </p:txBody>
      </p:sp>
    </p:spTree>
    <p:extLst>
      <p:ext uri="{BB962C8B-B14F-4D97-AF65-F5344CB8AC3E}">
        <p14:creationId xmlns:p14="http://schemas.microsoft.com/office/powerpoint/2010/main" val="495095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30</a:t>
            </a:fld>
            <a:endParaRPr lang="en-US"/>
          </a:p>
        </p:txBody>
      </p:sp>
    </p:spTree>
    <p:extLst>
      <p:ext uri="{BB962C8B-B14F-4D97-AF65-F5344CB8AC3E}">
        <p14:creationId xmlns:p14="http://schemas.microsoft.com/office/powerpoint/2010/main" val="391252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3</a:t>
            </a:fld>
            <a:endParaRPr lang="pt-PT"/>
          </a:p>
        </p:txBody>
      </p:sp>
    </p:spTree>
    <p:extLst>
      <p:ext uri="{BB962C8B-B14F-4D97-AF65-F5344CB8AC3E}">
        <p14:creationId xmlns:p14="http://schemas.microsoft.com/office/powerpoint/2010/main" val="11400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Two</a:t>
            </a:r>
            <a:r>
              <a:rPr lang="pt-PT" dirty="0"/>
              <a:t> </a:t>
            </a:r>
            <a:r>
              <a:rPr lang="pt-PT" dirty="0" err="1"/>
              <a:t>questionaires</a:t>
            </a:r>
            <a:r>
              <a:rPr lang="pt-PT" dirty="0"/>
              <a:t>. 10 </a:t>
            </a:r>
            <a:r>
              <a:rPr lang="pt-PT" dirty="0" err="1"/>
              <a:t>users</a:t>
            </a:r>
            <a:r>
              <a:rPr lang="pt-PT" dirty="0"/>
              <a:t> </a:t>
            </a:r>
            <a:r>
              <a:rPr lang="pt-PT" dirty="0" err="1"/>
              <a:t>with</a:t>
            </a:r>
            <a:r>
              <a:rPr lang="pt-PT" dirty="0"/>
              <a:t> ages </a:t>
            </a:r>
            <a:r>
              <a:rPr lang="pt-PT" dirty="0" err="1"/>
              <a:t>between</a:t>
            </a:r>
            <a:r>
              <a:rPr lang="pt-PT" dirty="0"/>
              <a:t> 10 </a:t>
            </a:r>
            <a:r>
              <a:rPr lang="pt-PT" dirty="0" err="1"/>
              <a:t>and</a:t>
            </a:r>
            <a:r>
              <a:rPr lang="pt-PT" dirty="0"/>
              <a:t> 79</a:t>
            </a:r>
            <a:br>
              <a:rPr lang="pt-PT" dirty="0"/>
            </a:br>
            <a:r>
              <a:rPr lang="pt-PT" dirty="0" err="1"/>
              <a:t>Add</a:t>
            </a:r>
            <a:r>
              <a:rPr lang="pt-PT" dirty="0"/>
              <a:t> slide </a:t>
            </a:r>
            <a:r>
              <a:rPr lang="pt-PT" dirty="0" err="1"/>
              <a:t>with</a:t>
            </a:r>
            <a:r>
              <a:rPr lang="pt-PT" dirty="0"/>
              <a:t> exemples </a:t>
            </a:r>
            <a:r>
              <a:rPr lang="pt-PT" dirty="0" err="1"/>
              <a:t>of</a:t>
            </a:r>
            <a:r>
              <a:rPr lang="pt-PT" dirty="0"/>
              <a:t> </a:t>
            </a:r>
            <a:r>
              <a:rPr lang="pt-PT" dirty="0" err="1"/>
              <a:t>tasks</a:t>
            </a:r>
            <a:endParaRPr lang="en-US"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en-US" smtClean="0"/>
              <a:t>31</a:t>
            </a:fld>
            <a:endParaRPr lang="en-US"/>
          </a:p>
        </p:txBody>
      </p:sp>
    </p:spTree>
    <p:extLst>
      <p:ext uri="{BB962C8B-B14F-4D97-AF65-F5344CB8AC3E}">
        <p14:creationId xmlns:p14="http://schemas.microsoft.com/office/powerpoint/2010/main" val="271847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The</a:t>
            </a:r>
            <a:r>
              <a:rPr lang="pt-PT" dirty="0"/>
              <a:t> exponential global </a:t>
            </a:r>
            <a:r>
              <a:rPr lang="pt-PT" dirty="0" err="1"/>
              <a:t>populational</a:t>
            </a:r>
            <a:r>
              <a:rPr lang="pt-PT" dirty="0"/>
              <a:t> </a:t>
            </a:r>
            <a:r>
              <a:rPr lang="pt-PT" dirty="0" err="1"/>
              <a:t>growth</a:t>
            </a:r>
            <a:r>
              <a:rPr lang="pt-PT" dirty="0"/>
              <a:t> </a:t>
            </a:r>
            <a:r>
              <a:rPr lang="pt-PT" dirty="0" err="1"/>
              <a:t>has</a:t>
            </a:r>
            <a:r>
              <a:rPr lang="pt-PT" dirty="0"/>
              <a:t> </a:t>
            </a:r>
            <a:r>
              <a:rPr lang="pt-PT" dirty="0" err="1"/>
              <a:t>directly</a:t>
            </a:r>
            <a:r>
              <a:rPr lang="pt-PT" dirty="0"/>
              <a:t> </a:t>
            </a:r>
            <a:r>
              <a:rPr lang="pt-PT" dirty="0" err="1"/>
              <a:t>increased</a:t>
            </a:r>
            <a:r>
              <a:rPr lang="pt-PT" dirty="0"/>
              <a:t> </a:t>
            </a:r>
            <a:r>
              <a:rPr lang="pt-PT" dirty="0" err="1"/>
              <a:t>the</a:t>
            </a:r>
            <a:r>
              <a:rPr lang="pt-PT" dirty="0"/>
              <a:t> </a:t>
            </a:r>
            <a:r>
              <a:rPr lang="pt-PT" dirty="0" err="1"/>
              <a:t>amount</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both</a:t>
            </a:r>
            <a:r>
              <a:rPr lang="pt-PT" dirty="0"/>
              <a:t> drivers </a:t>
            </a:r>
            <a:r>
              <a:rPr lang="pt-PT" dirty="0" err="1"/>
              <a:t>and</a:t>
            </a:r>
            <a:r>
              <a:rPr lang="pt-PT" dirty="0"/>
              <a:t> </a:t>
            </a:r>
            <a:r>
              <a:rPr lang="pt-PT" dirty="0" err="1"/>
              <a:t>VRUs</a:t>
            </a:r>
            <a:r>
              <a:rPr lang="pt-PT" dirty="0"/>
              <a:t>). </a:t>
            </a:r>
          </a:p>
          <a:p>
            <a:pPr algn="l"/>
            <a:r>
              <a:rPr lang="pt-PT" dirty="0" err="1"/>
              <a:t>This</a:t>
            </a:r>
            <a:r>
              <a:rPr lang="pt-PT" dirty="0"/>
              <a:t> </a:t>
            </a:r>
            <a:r>
              <a:rPr lang="pt-PT" dirty="0" err="1"/>
              <a:t>has</a:t>
            </a:r>
            <a:r>
              <a:rPr lang="pt-PT" dirty="0"/>
              <a:t> </a:t>
            </a:r>
            <a:r>
              <a:rPr lang="pt-PT" dirty="0" err="1"/>
              <a:t>highlighted</a:t>
            </a:r>
            <a:r>
              <a:rPr lang="pt-PT" dirty="0"/>
              <a:t> </a:t>
            </a:r>
            <a:r>
              <a:rPr lang="pt-PT" dirty="0" err="1"/>
              <a:t>the</a:t>
            </a:r>
            <a:r>
              <a:rPr lang="pt-PT" dirty="0"/>
              <a:t> </a:t>
            </a:r>
            <a:r>
              <a:rPr lang="pt-PT" dirty="0" err="1"/>
              <a:t>difficulties</a:t>
            </a:r>
            <a:r>
              <a:rPr lang="pt-PT" dirty="0"/>
              <a:t> in </a:t>
            </a:r>
            <a:r>
              <a:rPr lang="pt-PT" dirty="0" err="1"/>
              <a:t>managing</a:t>
            </a:r>
            <a:r>
              <a:rPr lang="pt-PT" dirty="0"/>
              <a:t> </a:t>
            </a:r>
            <a:r>
              <a:rPr lang="pt-PT" dirty="0" err="1"/>
              <a:t>road</a:t>
            </a:r>
            <a:r>
              <a:rPr lang="pt-PT" dirty="0"/>
              <a:t> </a:t>
            </a:r>
            <a:r>
              <a:rPr lang="pt-PT" dirty="0" err="1"/>
              <a:t>congestion</a:t>
            </a:r>
            <a:r>
              <a:rPr lang="pt-PT" dirty="0"/>
              <a:t> </a:t>
            </a:r>
            <a:r>
              <a:rPr lang="pt-PT" dirty="0" err="1"/>
              <a:t>and</a:t>
            </a:r>
            <a:r>
              <a:rPr lang="pt-PT" dirty="0"/>
              <a:t> </a:t>
            </a:r>
            <a:r>
              <a:rPr lang="pt-PT" dirty="0" err="1"/>
              <a:t>preventing</a:t>
            </a:r>
            <a:r>
              <a:rPr lang="pt-PT" dirty="0"/>
              <a:t> </a:t>
            </a:r>
            <a:r>
              <a:rPr lang="pt-PT" dirty="0" err="1"/>
              <a:t>accidents</a:t>
            </a:r>
            <a:r>
              <a:rPr lang="pt-PT" dirty="0"/>
              <a:t> </a:t>
            </a:r>
            <a:r>
              <a:rPr lang="pt-PT" dirty="0" err="1"/>
              <a:t>without</a:t>
            </a:r>
            <a:r>
              <a:rPr lang="pt-PT" dirty="0"/>
              <a:t> </a:t>
            </a:r>
            <a:r>
              <a:rPr lang="pt-PT" dirty="0" err="1"/>
              <a:t>access</a:t>
            </a:r>
            <a:r>
              <a:rPr lang="pt-PT" dirty="0"/>
              <a:t> to real time </a:t>
            </a:r>
            <a:r>
              <a:rPr lang="pt-PT" dirty="0" err="1"/>
              <a:t>information</a:t>
            </a:r>
            <a:r>
              <a:rPr lang="pt-PT" dirty="0"/>
              <a:t> </a:t>
            </a:r>
            <a:r>
              <a:rPr lang="pt-PT" dirty="0" err="1"/>
              <a:t>on</a:t>
            </a:r>
            <a:r>
              <a:rPr lang="pt-PT" dirty="0"/>
              <a:t> </a:t>
            </a:r>
            <a:r>
              <a:rPr lang="pt-PT" dirty="0" err="1"/>
              <a:t>the</a:t>
            </a:r>
            <a:r>
              <a:rPr lang="pt-PT" dirty="0"/>
              <a:t> </a:t>
            </a:r>
            <a:r>
              <a:rPr lang="pt-PT" dirty="0" err="1"/>
              <a:t>location</a:t>
            </a:r>
            <a:r>
              <a:rPr lang="pt-PT" dirty="0"/>
              <a:t> </a:t>
            </a:r>
            <a:r>
              <a:rPr lang="pt-PT" dirty="0" err="1"/>
              <a:t>of</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conditions</a:t>
            </a:r>
            <a:r>
              <a:rPr lang="pt-PT" dirty="0"/>
              <a:t>.</a:t>
            </a:r>
            <a:r>
              <a:rPr lang="pt-PT" dirty="0">
                <a:ea typeface="+mn-lt"/>
                <a:cs typeface="+mn-lt"/>
              </a:rPr>
              <a:t> </a:t>
            </a:r>
          </a:p>
          <a:p>
            <a:pPr algn="l"/>
            <a:r>
              <a:rPr lang="pt-PT" dirty="0"/>
              <a:t>In 2013 Portugal </a:t>
            </a:r>
            <a:r>
              <a:rPr lang="pt-PT" dirty="0" err="1"/>
              <a:t>had</a:t>
            </a:r>
            <a:r>
              <a:rPr lang="pt-PT" dirty="0"/>
              <a:t> 10.4M </a:t>
            </a:r>
            <a:r>
              <a:rPr lang="pt-PT" dirty="0" err="1"/>
              <a:t>habitants</a:t>
            </a:r>
            <a:r>
              <a:rPr lang="pt-PT" dirty="0"/>
              <a:t> </a:t>
            </a:r>
            <a:r>
              <a:rPr lang="pt-PT" dirty="0" err="1"/>
              <a:t>and</a:t>
            </a:r>
            <a:r>
              <a:rPr lang="pt-PT" dirty="0"/>
              <a:t> 5.6M </a:t>
            </a:r>
            <a:r>
              <a:rPr lang="pt-PT" dirty="0" err="1"/>
              <a:t>road</a:t>
            </a:r>
            <a:r>
              <a:rPr lang="pt-PT" dirty="0"/>
              <a:t> </a:t>
            </a:r>
            <a:r>
              <a:rPr lang="pt-PT" dirty="0" err="1"/>
              <a:t>vehicles</a:t>
            </a:r>
            <a:r>
              <a:rPr lang="pt-PT" dirty="0"/>
              <a:t> in </a:t>
            </a:r>
            <a:r>
              <a:rPr lang="pt-PT" dirty="0" err="1"/>
              <a:t>circulation</a:t>
            </a:r>
            <a:r>
              <a:rPr lang="pt-PT" dirty="0"/>
              <a:t> </a:t>
            </a:r>
            <a:r>
              <a:rPr lang="pt-PT" dirty="0" err="1"/>
              <a:t>and</a:t>
            </a:r>
            <a:r>
              <a:rPr lang="pt-PT" dirty="0"/>
              <a:t> in 2023 </a:t>
            </a:r>
            <a:r>
              <a:rPr lang="pt-PT" dirty="0" err="1"/>
              <a:t>it</a:t>
            </a:r>
            <a:r>
              <a:rPr lang="pt-PT" dirty="0"/>
              <a:t> </a:t>
            </a:r>
            <a:r>
              <a:rPr lang="pt-PT" dirty="0" err="1"/>
              <a:t>had</a:t>
            </a:r>
            <a:r>
              <a:rPr lang="pt-PT" dirty="0"/>
              <a:t> 10.6M </a:t>
            </a:r>
            <a:r>
              <a:rPr lang="pt-PT" dirty="0" err="1"/>
              <a:t>habitants</a:t>
            </a:r>
            <a:r>
              <a:rPr lang="pt-PT" dirty="0"/>
              <a:t> </a:t>
            </a:r>
            <a:r>
              <a:rPr lang="pt-PT" dirty="0" err="1"/>
              <a:t>and</a:t>
            </a:r>
            <a:r>
              <a:rPr lang="pt-PT" dirty="0"/>
              <a:t> 7.2M </a:t>
            </a:r>
            <a:r>
              <a:rPr lang="pt-PT" dirty="0" err="1"/>
              <a:t>vehicles</a:t>
            </a:r>
            <a:r>
              <a:rPr lang="pt-PT" dirty="0"/>
              <a:t> in </a:t>
            </a:r>
            <a:r>
              <a:rPr lang="pt-PT" dirty="0" err="1"/>
              <a:t>circulation</a:t>
            </a:r>
            <a:r>
              <a:rPr lang="pt-PT" dirty="0"/>
              <a:t>.</a:t>
            </a:r>
          </a:p>
          <a:p>
            <a:pPr algn="l"/>
            <a:r>
              <a:rPr lang="pt-PT" dirty="0"/>
              <a:t>*IGR – </a:t>
            </a:r>
            <a:r>
              <a:rPr lang="pt-PT" dirty="0" err="1"/>
              <a:t>Indice</a:t>
            </a:r>
            <a:r>
              <a:rPr lang="pt-PT" dirty="0"/>
              <a:t> de </a:t>
            </a:r>
            <a:r>
              <a:rPr lang="pt-PT" dirty="0" err="1"/>
              <a:t>Gravidadate</a:t>
            </a:r>
            <a:r>
              <a:rPr lang="pt-PT" dirty="0"/>
              <a:t> – Nº de mortos por 100 acidentes com vitimas</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4</a:t>
            </a:fld>
            <a:endParaRPr lang="pt-PT"/>
          </a:p>
        </p:txBody>
      </p:sp>
    </p:spTree>
    <p:extLst>
      <p:ext uri="{BB962C8B-B14F-4D97-AF65-F5344CB8AC3E}">
        <p14:creationId xmlns:p14="http://schemas.microsoft.com/office/powerpoint/2010/main" val="227683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An</a:t>
            </a:r>
            <a:r>
              <a:rPr lang="pt-PT" dirty="0"/>
              <a:t> ITS </a:t>
            </a:r>
            <a:r>
              <a:rPr lang="pt-PT" dirty="0" err="1"/>
              <a:t>represents</a:t>
            </a:r>
            <a:r>
              <a:rPr lang="pt-PT" dirty="0"/>
              <a:t> </a:t>
            </a:r>
            <a:r>
              <a:rPr lang="pt-PT" dirty="0" err="1"/>
              <a:t>an</a:t>
            </a:r>
            <a:r>
              <a:rPr lang="pt-PT" dirty="0"/>
              <a:t> </a:t>
            </a:r>
            <a:r>
              <a:rPr lang="pt-PT" dirty="0" err="1"/>
              <a:t>environment</a:t>
            </a:r>
            <a:r>
              <a:rPr lang="pt-PT" dirty="0"/>
              <a:t> </a:t>
            </a:r>
            <a:r>
              <a:rPr lang="pt-PT" dirty="0" err="1"/>
              <a:t>where</a:t>
            </a:r>
            <a:r>
              <a:rPr lang="pt-PT" dirty="0"/>
              <a:t> </a:t>
            </a:r>
            <a:r>
              <a:rPr lang="pt-PT" dirty="0" err="1"/>
              <a:t>road</a:t>
            </a:r>
            <a:r>
              <a:rPr lang="pt-PT" dirty="0"/>
              <a:t> </a:t>
            </a:r>
            <a:r>
              <a:rPr lang="pt-PT" dirty="0" err="1"/>
              <a:t>users</a:t>
            </a:r>
            <a:r>
              <a:rPr lang="pt-PT" dirty="0"/>
              <a:t> </a:t>
            </a:r>
            <a:r>
              <a:rPr lang="pt-PT" dirty="0" err="1"/>
              <a:t>and</a:t>
            </a:r>
            <a:r>
              <a:rPr lang="pt-PT" dirty="0"/>
              <a:t> </a:t>
            </a:r>
            <a:r>
              <a:rPr lang="pt-PT" dirty="0" err="1"/>
              <a:t>infrastructure</a:t>
            </a:r>
            <a:r>
              <a:rPr lang="pt-PT" dirty="0"/>
              <a:t> (</a:t>
            </a:r>
            <a:r>
              <a:rPr lang="pt-PT" dirty="0" err="1"/>
              <a:t>its</a:t>
            </a:r>
            <a:r>
              <a:rPr lang="pt-PT" dirty="0"/>
              <a:t>-stations) share real time </a:t>
            </a:r>
            <a:r>
              <a:rPr lang="pt-PT" dirty="0" err="1"/>
              <a:t>information</a:t>
            </a:r>
            <a:r>
              <a:rPr lang="pt-PT" dirty="0"/>
              <a:t> </a:t>
            </a:r>
            <a:r>
              <a:rPr lang="pt-PT" dirty="0" err="1"/>
              <a:t>about</a:t>
            </a:r>
            <a:r>
              <a:rPr lang="pt-PT" dirty="0"/>
              <a:t> </a:t>
            </a:r>
            <a:r>
              <a:rPr lang="pt-PT" dirty="0" err="1"/>
              <a:t>themselves</a:t>
            </a:r>
            <a:r>
              <a:rPr lang="pt-PT" dirty="0"/>
              <a:t> </a:t>
            </a:r>
            <a:r>
              <a:rPr lang="pt-PT" dirty="0" err="1"/>
              <a:t>and</a:t>
            </a:r>
            <a:r>
              <a:rPr lang="pt-PT" dirty="0"/>
              <a:t> </a:t>
            </a:r>
            <a:r>
              <a:rPr lang="pt-PT" dirty="0" err="1"/>
              <a:t>their</a:t>
            </a:r>
            <a:r>
              <a:rPr lang="pt-PT" dirty="0"/>
              <a:t> </a:t>
            </a:r>
            <a:r>
              <a:rPr lang="pt-PT" dirty="0" err="1"/>
              <a:t>surroundings</a:t>
            </a:r>
            <a:r>
              <a:rPr lang="pt-PT" dirty="0"/>
              <a:t> to a central </a:t>
            </a:r>
            <a:r>
              <a:rPr lang="pt-PT" dirty="0" err="1"/>
              <a:t>information</a:t>
            </a:r>
            <a:r>
              <a:rPr lang="pt-PT" dirty="0"/>
              <a:t> broker.</a:t>
            </a:r>
            <a:br>
              <a:rPr lang="pt-PT" dirty="0"/>
            </a:br>
            <a:r>
              <a:rPr lang="pt-PT" dirty="0"/>
              <a:t>C-ITS </a:t>
            </a:r>
            <a:r>
              <a:rPr lang="pt-PT" dirty="0" err="1"/>
              <a:t>is</a:t>
            </a:r>
            <a:r>
              <a:rPr lang="pt-PT" dirty="0"/>
              <a:t> a </a:t>
            </a:r>
            <a:r>
              <a:rPr lang="pt-PT" dirty="0" err="1"/>
              <a:t>subset</a:t>
            </a:r>
            <a:r>
              <a:rPr lang="pt-PT" dirty="0"/>
              <a:t> </a:t>
            </a:r>
            <a:r>
              <a:rPr lang="pt-PT" dirty="0" err="1"/>
              <a:t>of</a:t>
            </a:r>
            <a:r>
              <a:rPr lang="pt-PT" dirty="0"/>
              <a:t> ITS </a:t>
            </a:r>
            <a:r>
              <a:rPr lang="pt-PT" dirty="0" err="1"/>
              <a:t>focused</a:t>
            </a:r>
            <a:r>
              <a:rPr lang="pt-PT" dirty="0"/>
              <a:t> </a:t>
            </a:r>
            <a:r>
              <a:rPr lang="pt-PT" dirty="0" err="1"/>
              <a:t>on</a:t>
            </a:r>
            <a:r>
              <a:rPr lang="pt-PT" dirty="0"/>
              <a:t> </a:t>
            </a:r>
            <a:r>
              <a:rPr lang="pt-PT" dirty="0" err="1"/>
              <a:t>vehicular</a:t>
            </a:r>
            <a:r>
              <a:rPr lang="pt-PT" dirty="0"/>
              <a:t> </a:t>
            </a:r>
            <a:r>
              <a:rPr lang="pt-PT" dirty="0" err="1"/>
              <a:t>communications</a:t>
            </a:r>
            <a:r>
              <a:rPr lang="pt-PT" dirty="0"/>
              <a:t> (V2X). </a:t>
            </a:r>
            <a:r>
              <a:rPr lang="pt-PT" dirty="0" err="1"/>
              <a:t>The</a:t>
            </a:r>
            <a:r>
              <a:rPr lang="pt-PT" dirty="0"/>
              <a:t> Exchange </a:t>
            </a:r>
            <a:r>
              <a:rPr lang="pt-PT" dirty="0" err="1"/>
              <a:t>of</a:t>
            </a:r>
            <a:r>
              <a:rPr lang="pt-PT" dirty="0"/>
              <a:t> </a:t>
            </a:r>
            <a:r>
              <a:rPr lang="pt-PT" dirty="0" err="1"/>
              <a:t>information</a:t>
            </a:r>
            <a:r>
              <a:rPr lang="pt-PT" dirty="0"/>
              <a:t> </a:t>
            </a:r>
            <a:r>
              <a:rPr lang="pt-PT" dirty="0" err="1"/>
              <a:t>is</a:t>
            </a:r>
            <a:r>
              <a:rPr lang="pt-PT" dirty="0"/>
              <a:t> </a:t>
            </a:r>
            <a:r>
              <a:rPr lang="pt-PT" dirty="0" err="1"/>
              <a:t>done</a:t>
            </a:r>
            <a:r>
              <a:rPr lang="pt-PT" dirty="0"/>
              <a:t> </a:t>
            </a:r>
            <a:r>
              <a:rPr lang="pt-PT" dirty="0" err="1"/>
              <a:t>directly</a:t>
            </a:r>
            <a:r>
              <a:rPr lang="pt-PT" dirty="0"/>
              <a:t> </a:t>
            </a:r>
            <a:r>
              <a:rPr lang="pt-PT" dirty="0" err="1"/>
              <a:t>which</a:t>
            </a:r>
            <a:r>
              <a:rPr lang="pt-PT" dirty="0"/>
              <a:t> </a:t>
            </a:r>
            <a:r>
              <a:rPr lang="pt-PT" dirty="0" err="1"/>
              <a:t>only</a:t>
            </a:r>
            <a:r>
              <a:rPr lang="pt-PT" dirty="0"/>
              <a:t> </a:t>
            </a:r>
            <a:r>
              <a:rPr lang="pt-PT" dirty="0" err="1"/>
              <a:t>includes</a:t>
            </a:r>
            <a:r>
              <a:rPr lang="pt-PT" dirty="0"/>
              <a:t> </a:t>
            </a:r>
            <a:r>
              <a:rPr lang="pt-PT" dirty="0" err="1"/>
              <a:t>contextually</a:t>
            </a:r>
            <a:r>
              <a:rPr lang="pt-PT" dirty="0"/>
              <a:t> </a:t>
            </a:r>
            <a:r>
              <a:rPr lang="pt-PT" dirty="0" err="1"/>
              <a:t>relevant</a:t>
            </a:r>
            <a:r>
              <a:rPr lang="pt-PT" dirty="0"/>
              <a:t> </a:t>
            </a:r>
            <a:r>
              <a:rPr lang="pt-PT" dirty="0" err="1"/>
              <a:t>information</a:t>
            </a:r>
            <a:r>
              <a:rPr lang="pt-PT" dirty="0"/>
              <a:t> </a:t>
            </a:r>
            <a:r>
              <a:rPr lang="pt-PT" dirty="0" err="1"/>
              <a:t>and</a:t>
            </a:r>
            <a:r>
              <a:rPr lang="pt-PT" dirty="0"/>
              <a:t> </a:t>
            </a:r>
            <a:r>
              <a:rPr lang="pt-PT" dirty="0" err="1"/>
              <a:t>drastically</a:t>
            </a:r>
            <a:r>
              <a:rPr lang="pt-PT" dirty="0"/>
              <a:t> </a:t>
            </a:r>
            <a:r>
              <a:rPr lang="pt-PT" dirty="0" err="1"/>
              <a:t>decreases</a:t>
            </a:r>
            <a:r>
              <a:rPr lang="pt-PT" dirty="0"/>
              <a:t> </a:t>
            </a:r>
            <a:r>
              <a:rPr lang="pt-PT" dirty="0" err="1"/>
              <a:t>the</a:t>
            </a:r>
            <a:r>
              <a:rPr lang="pt-PT" dirty="0"/>
              <a:t> </a:t>
            </a:r>
            <a:r>
              <a:rPr lang="pt-PT" dirty="0" err="1"/>
              <a:t>delay</a:t>
            </a:r>
            <a:r>
              <a:rPr lang="pt-PT" dirty="0"/>
              <a:t> </a:t>
            </a:r>
            <a:r>
              <a:rPr lang="pt-PT" dirty="0" err="1"/>
              <a:t>of</a:t>
            </a:r>
            <a:r>
              <a:rPr lang="pt-PT" dirty="0"/>
              <a:t> </a:t>
            </a:r>
            <a:r>
              <a:rPr lang="pt-PT" dirty="0" err="1"/>
              <a:t>the</a:t>
            </a:r>
            <a:r>
              <a:rPr lang="pt-PT" dirty="0"/>
              <a:t> </a:t>
            </a:r>
            <a:r>
              <a:rPr lang="pt-PT" dirty="0" err="1"/>
              <a:t>communications</a:t>
            </a:r>
            <a:r>
              <a:rPr lang="pt-PT" dirty="0"/>
              <a:t>, </a:t>
            </a:r>
            <a:r>
              <a:rPr lang="pt-PT" dirty="0" err="1"/>
              <a:t>essential</a:t>
            </a:r>
            <a:r>
              <a:rPr lang="pt-PT" dirty="0"/>
              <a:t> in </a:t>
            </a:r>
            <a:r>
              <a:rPr lang="pt-PT" dirty="0" err="1"/>
              <a:t>preventing</a:t>
            </a:r>
            <a:r>
              <a:rPr lang="pt-PT" dirty="0"/>
              <a:t> </a:t>
            </a:r>
            <a:r>
              <a:rPr lang="pt-PT" dirty="0" err="1"/>
              <a:t>accidents</a:t>
            </a:r>
            <a:r>
              <a:rPr lang="pt-PT" dirty="0"/>
              <a:t>. Stations </a:t>
            </a:r>
            <a:r>
              <a:rPr lang="pt-PT" dirty="0" err="1"/>
              <a:t>also</a:t>
            </a:r>
            <a:r>
              <a:rPr lang="pt-PT" dirty="0"/>
              <a:t> </a:t>
            </a:r>
            <a:r>
              <a:rPr lang="pt-PT" dirty="0" err="1"/>
              <a:t>forward</a:t>
            </a:r>
            <a:r>
              <a:rPr lang="pt-PT" dirty="0"/>
              <a:t>, for some time, </a:t>
            </a:r>
            <a:r>
              <a:rPr lang="pt-PT" dirty="0" err="1"/>
              <a:t>the</a:t>
            </a:r>
            <a:r>
              <a:rPr lang="pt-PT" dirty="0"/>
              <a:t> </a:t>
            </a:r>
            <a:r>
              <a:rPr lang="pt-PT" dirty="0" err="1"/>
              <a:t>messages</a:t>
            </a:r>
            <a:r>
              <a:rPr lang="pt-PT" dirty="0"/>
              <a:t> </a:t>
            </a:r>
            <a:r>
              <a:rPr lang="pt-PT" dirty="0" err="1"/>
              <a:t>received</a:t>
            </a:r>
            <a:r>
              <a:rPr lang="pt-PT" dirty="0"/>
              <a:t> to </a:t>
            </a:r>
            <a:r>
              <a:rPr lang="pt-PT" dirty="0" err="1"/>
              <a:t>increase</a:t>
            </a:r>
            <a:r>
              <a:rPr lang="pt-PT" dirty="0"/>
              <a:t> </a:t>
            </a:r>
            <a:r>
              <a:rPr lang="pt-PT" dirty="0" err="1"/>
              <a:t>the</a:t>
            </a:r>
            <a:r>
              <a:rPr lang="pt-PT" dirty="0"/>
              <a:t> </a:t>
            </a:r>
            <a:r>
              <a:rPr lang="pt-PT" dirty="0" err="1"/>
              <a:t>reach</a:t>
            </a:r>
            <a:r>
              <a:rPr lang="pt-PT" dirty="0"/>
              <a:t> </a:t>
            </a:r>
            <a:r>
              <a:rPr lang="pt-PT" dirty="0" err="1"/>
              <a:t>of</a:t>
            </a:r>
            <a:r>
              <a:rPr lang="pt-PT" dirty="0"/>
              <a:t> </a:t>
            </a:r>
            <a:r>
              <a:rPr lang="pt-PT" dirty="0" err="1"/>
              <a:t>them</a:t>
            </a:r>
            <a:r>
              <a:rPr lang="pt-PT" dirty="0"/>
              <a:t>. V2X </a:t>
            </a:r>
            <a:r>
              <a:rPr lang="pt-PT" dirty="0" err="1"/>
              <a:t>services</a:t>
            </a:r>
            <a:r>
              <a:rPr lang="pt-PT" dirty="0"/>
              <a:t> are </a:t>
            </a:r>
            <a:r>
              <a:rPr lang="pt-PT" dirty="0" err="1"/>
              <a:t>advertised</a:t>
            </a:r>
            <a:r>
              <a:rPr lang="pt-PT" dirty="0"/>
              <a:t> </a:t>
            </a:r>
            <a:r>
              <a:rPr lang="pt-PT" dirty="0" err="1"/>
              <a:t>by</a:t>
            </a:r>
            <a:r>
              <a:rPr lang="pt-PT" dirty="0"/>
              <a:t> </a:t>
            </a:r>
            <a:r>
              <a:rPr lang="pt-PT" dirty="0" err="1"/>
              <a:t>the</a:t>
            </a:r>
            <a:r>
              <a:rPr lang="pt-PT" dirty="0"/>
              <a:t> </a:t>
            </a:r>
            <a:r>
              <a:rPr lang="pt-PT" dirty="0" err="1"/>
              <a:t>infastructure</a:t>
            </a:r>
            <a:r>
              <a:rPr lang="pt-PT" dirty="0"/>
              <a:t> </a:t>
            </a:r>
            <a:r>
              <a:rPr lang="pt-PT" dirty="0" err="1"/>
              <a:t>and</a:t>
            </a:r>
            <a:r>
              <a:rPr lang="pt-PT" dirty="0"/>
              <a:t> </a:t>
            </a:r>
            <a:r>
              <a:rPr lang="pt-PT" dirty="0" err="1"/>
              <a:t>forwarded</a:t>
            </a:r>
            <a:r>
              <a:rPr lang="pt-PT" dirty="0"/>
              <a:t> in </a:t>
            </a:r>
            <a:r>
              <a:rPr lang="pt-PT" dirty="0" err="1"/>
              <a:t>the</a:t>
            </a:r>
            <a:r>
              <a:rPr lang="pt-PT" dirty="0"/>
              <a:t> </a:t>
            </a:r>
            <a:r>
              <a:rPr lang="pt-PT" dirty="0" err="1"/>
              <a:t>same</a:t>
            </a:r>
            <a:r>
              <a:rPr lang="pt-PT" dirty="0"/>
              <a:t> </a:t>
            </a:r>
            <a:r>
              <a:rPr lang="pt-PT" dirty="0" err="1"/>
              <a:t>way</a:t>
            </a:r>
            <a:r>
              <a:rPr lang="pt-PT" dirty="0"/>
              <a:t> </a:t>
            </a:r>
            <a:r>
              <a:rPr lang="pt-PT" dirty="0" err="1"/>
              <a:t>and</a:t>
            </a:r>
            <a:r>
              <a:rPr lang="pt-PT" dirty="0"/>
              <a:t> </a:t>
            </a:r>
            <a:r>
              <a:rPr lang="pt-PT" dirty="0" err="1"/>
              <a:t>include</a:t>
            </a:r>
            <a:r>
              <a:rPr lang="pt-PT" dirty="0"/>
              <a:t> </a:t>
            </a:r>
            <a:r>
              <a:rPr lang="pt-PT" dirty="0" err="1"/>
              <a:t>tolling</a:t>
            </a:r>
            <a:r>
              <a:rPr lang="pt-PT" dirty="0"/>
              <a:t> </a:t>
            </a:r>
            <a:r>
              <a:rPr lang="pt-PT" dirty="0" err="1"/>
              <a:t>and</a:t>
            </a:r>
            <a:r>
              <a:rPr lang="pt-PT" dirty="0"/>
              <a:t> </a:t>
            </a:r>
            <a:r>
              <a:rPr lang="pt-PT" dirty="0" err="1"/>
              <a:t>ev</a:t>
            </a:r>
            <a:r>
              <a:rPr lang="pt-PT" dirty="0"/>
              <a:t> </a:t>
            </a:r>
            <a:r>
              <a:rPr lang="pt-PT" dirty="0" err="1"/>
              <a:t>charging</a:t>
            </a:r>
            <a:r>
              <a:rPr lang="pt-PT" dirty="0"/>
              <a:t>.</a:t>
            </a:r>
          </a:p>
        </p:txBody>
      </p:sp>
      <p:sp>
        <p:nvSpPr>
          <p:cNvPr id="4" name="Slide Number Placeholder 3"/>
          <p:cNvSpPr>
            <a:spLocks noGrp="1"/>
          </p:cNvSpPr>
          <p:nvPr>
            <p:ph type="sldNum" sz="quarter" idx="5"/>
          </p:nvPr>
        </p:nvSpPr>
        <p:spPr/>
        <p:txBody>
          <a:bodyPr/>
          <a:lstStyle/>
          <a:p>
            <a:fld id="{2C0CE2FF-6637-4BAC-BB33-F97DDC38D026}" type="slidenum">
              <a:rPr lang="en-US" smtClean="0"/>
              <a:t>5</a:t>
            </a:fld>
            <a:endParaRPr lang="en-US"/>
          </a:p>
        </p:txBody>
      </p:sp>
    </p:spTree>
    <p:extLst>
      <p:ext uri="{BB962C8B-B14F-4D97-AF65-F5344CB8AC3E}">
        <p14:creationId xmlns:p14="http://schemas.microsoft.com/office/powerpoint/2010/main" val="371824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endParaRPr lang="pt-PT" dirty="0"/>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6</a:t>
            </a:fld>
            <a:endParaRPr lang="pt-PT"/>
          </a:p>
        </p:txBody>
      </p:sp>
    </p:spTree>
    <p:extLst>
      <p:ext uri="{BB962C8B-B14F-4D97-AF65-F5344CB8AC3E}">
        <p14:creationId xmlns:p14="http://schemas.microsoft.com/office/powerpoint/2010/main" val="241877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a:t>Google </a:t>
            </a:r>
            <a:r>
              <a:rPr lang="pt-PT" dirty="0" err="1"/>
              <a:t>Maps</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and</a:t>
            </a:r>
            <a:r>
              <a:rPr lang="pt-PT" dirty="0"/>
              <a:t> </a:t>
            </a:r>
            <a:r>
              <a:rPr lang="pt-PT" dirty="0" err="1"/>
              <a:t>make</a:t>
            </a:r>
            <a:r>
              <a:rPr lang="pt-PT" dirty="0"/>
              <a:t> </a:t>
            </a:r>
            <a:r>
              <a:rPr lang="pt-PT" dirty="0" err="1"/>
              <a:t>this</a:t>
            </a:r>
            <a:r>
              <a:rPr lang="pt-PT" dirty="0"/>
              <a:t> </a:t>
            </a:r>
            <a:r>
              <a:rPr lang="pt-PT" dirty="0" err="1"/>
              <a:t>information</a:t>
            </a:r>
            <a:r>
              <a:rPr lang="pt-PT" dirty="0"/>
              <a:t> </a:t>
            </a:r>
            <a:r>
              <a:rPr lang="pt-PT" dirty="0" err="1"/>
              <a:t>available</a:t>
            </a:r>
            <a:r>
              <a:rPr lang="pt-PT" dirty="0"/>
              <a:t> to </a:t>
            </a:r>
            <a:r>
              <a:rPr lang="pt-PT" dirty="0" err="1"/>
              <a:t>developers</a:t>
            </a:r>
            <a:r>
              <a:rPr lang="pt-PT" dirty="0"/>
              <a:t> </a:t>
            </a:r>
            <a:r>
              <a:rPr lang="pt-PT" dirty="0" err="1"/>
              <a:t>through</a:t>
            </a:r>
            <a:r>
              <a:rPr lang="pt-PT" dirty="0"/>
              <a:t> </a:t>
            </a:r>
            <a:r>
              <a:rPr lang="pt-PT" dirty="0" err="1"/>
              <a:t>paid</a:t>
            </a:r>
            <a:r>
              <a:rPr lang="pt-PT" dirty="0"/>
              <a:t> </a:t>
            </a:r>
            <a:r>
              <a:rPr lang="pt-PT" dirty="0" err="1"/>
              <a:t>APIs</a:t>
            </a:r>
            <a:endParaRPr lang="pt-PT" dirty="0"/>
          </a:p>
          <a:p>
            <a:pPr algn="l"/>
            <a:r>
              <a:rPr lang="pt-PT" dirty="0" err="1"/>
              <a:t>Traffic</a:t>
            </a:r>
            <a:r>
              <a:rPr lang="pt-PT" dirty="0"/>
              <a:t> </a:t>
            </a:r>
            <a:r>
              <a:rPr lang="pt-PT" dirty="0" err="1"/>
              <a:t>Spotter</a:t>
            </a:r>
            <a:r>
              <a:rPr lang="pt-PT" dirty="0"/>
              <a:t> </a:t>
            </a:r>
            <a:r>
              <a:rPr lang="pt-PT" dirty="0" err="1"/>
              <a:t>also</a:t>
            </a:r>
            <a:r>
              <a:rPr lang="pt-PT" dirty="0"/>
              <a:t> </a:t>
            </a:r>
            <a:r>
              <a:rPr lang="pt-PT" dirty="0" err="1"/>
              <a:t>supports</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but</a:t>
            </a:r>
            <a:r>
              <a:rPr lang="pt-PT" dirty="0"/>
              <a:t> </a:t>
            </a:r>
            <a:r>
              <a:rPr lang="pt-PT" dirty="0" err="1"/>
              <a:t>the</a:t>
            </a:r>
            <a:r>
              <a:rPr lang="pt-PT" dirty="0"/>
              <a:t> data </a:t>
            </a:r>
            <a:r>
              <a:rPr lang="pt-PT" dirty="0" err="1"/>
              <a:t>isn’t</a:t>
            </a:r>
            <a:r>
              <a:rPr lang="pt-PT" dirty="0"/>
              <a:t> </a:t>
            </a:r>
            <a:r>
              <a:rPr lang="pt-PT" dirty="0" err="1"/>
              <a:t>accessible</a:t>
            </a:r>
            <a:r>
              <a:rPr lang="pt-PT" dirty="0"/>
              <a:t> outsider </a:t>
            </a:r>
            <a:r>
              <a:rPr lang="pt-PT" dirty="0" err="1"/>
              <a:t>the</a:t>
            </a:r>
            <a:r>
              <a:rPr lang="pt-PT" dirty="0"/>
              <a:t> app.</a:t>
            </a:r>
          </a:p>
          <a:p>
            <a:pPr algn="l"/>
            <a:r>
              <a:rPr lang="pt-PT" dirty="0" err="1"/>
              <a:t>Kapsch</a:t>
            </a:r>
            <a:r>
              <a:rPr lang="pt-PT" dirty="0"/>
              <a:t> </a:t>
            </a:r>
            <a:r>
              <a:rPr lang="pt-PT" dirty="0" err="1"/>
              <a:t>is</a:t>
            </a:r>
            <a:r>
              <a:rPr lang="pt-PT" dirty="0"/>
              <a:t> </a:t>
            </a:r>
            <a:r>
              <a:rPr lang="pt-PT" dirty="0" err="1"/>
              <a:t>the</a:t>
            </a:r>
            <a:r>
              <a:rPr lang="pt-PT" dirty="0"/>
              <a:t> </a:t>
            </a:r>
            <a:r>
              <a:rPr lang="pt-PT" dirty="0" err="1"/>
              <a:t>only</a:t>
            </a:r>
            <a:r>
              <a:rPr lang="pt-PT" dirty="0"/>
              <a:t> </a:t>
            </a:r>
            <a:r>
              <a:rPr lang="pt-PT" dirty="0" err="1"/>
              <a:t>one</a:t>
            </a:r>
            <a:r>
              <a:rPr lang="pt-PT" dirty="0"/>
              <a:t> </a:t>
            </a:r>
            <a:r>
              <a:rPr lang="pt-PT" dirty="0" err="1"/>
              <a:t>that</a:t>
            </a:r>
            <a:r>
              <a:rPr lang="pt-PT" dirty="0"/>
              <a:t> </a:t>
            </a:r>
            <a:r>
              <a:rPr lang="pt-PT" dirty="0" err="1"/>
              <a:t>is</a:t>
            </a:r>
            <a:r>
              <a:rPr lang="pt-PT" dirty="0"/>
              <a:t> </a:t>
            </a:r>
            <a:r>
              <a:rPr lang="pt-PT" dirty="0" err="1"/>
              <a:t>using</a:t>
            </a:r>
            <a:r>
              <a:rPr lang="pt-PT" dirty="0"/>
              <a:t> </a:t>
            </a:r>
            <a:r>
              <a:rPr lang="pt-PT" dirty="0" err="1"/>
              <a:t>standardized</a:t>
            </a:r>
            <a:r>
              <a:rPr lang="pt-PT" dirty="0"/>
              <a:t> ETSI </a:t>
            </a:r>
            <a:r>
              <a:rPr lang="pt-PT" dirty="0" err="1"/>
              <a:t>messages</a:t>
            </a:r>
            <a:r>
              <a:rPr lang="pt-PT" dirty="0"/>
              <a:t> </a:t>
            </a:r>
            <a:r>
              <a:rPr lang="pt-PT" dirty="0" err="1"/>
              <a:t>and</a:t>
            </a:r>
            <a:r>
              <a:rPr lang="pt-PT" dirty="0"/>
              <a:t> </a:t>
            </a:r>
            <a:r>
              <a:rPr lang="pt-PT" dirty="0" err="1"/>
              <a:t>supports</a:t>
            </a:r>
            <a:r>
              <a:rPr lang="pt-PT" dirty="0"/>
              <a:t> V2X to </a:t>
            </a:r>
            <a:r>
              <a:rPr lang="pt-PT" dirty="0" err="1"/>
              <a:t>integrate</a:t>
            </a:r>
            <a:r>
              <a:rPr lang="pt-PT" dirty="0"/>
              <a:t> </a:t>
            </a:r>
            <a:r>
              <a:rPr lang="pt-PT" dirty="0" err="1"/>
              <a:t>into</a:t>
            </a:r>
            <a:r>
              <a:rPr lang="pt-PT" dirty="0"/>
              <a:t> </a:t>
            </a:r>
            <a:r>
              <a:rPr lang="pt-PT" dirty="0" err="1"/>
              <a:t>their</a:t>
            </a:r>
            <a:r>
              <a:rPr lang="pt-PT" dirty="0"/>
              <a:t> C-ITS </a:t>
            </a:r>
            <a:r>
              <a:rPr lang="pt-PT" dirty="0" err="1"/>
              <a:t>env</a:t>
            </a:r>
            <a:r>
              <a:rPr lang="pt-PT" dirty="0"/>
              <a:t> (</a:t>
            </a:r>
            <a:r>
              <a:rPr lang="pt-PT" dirty="0" err="1"/>
              <a:t>also</a:t>
            </a:r>
            <a:r>
              <a:rPr lang="pt-PT" dirty="0"/>
              <a:t> </a:t>
            </a:r>
            <a:r>
              <a:rPr lang="pt-PT" dirty="0" err="1"/>
              <a:t>closed</a:t>
            </a:r>
            <a:r>
              <a:rPr lang="pt-PT" dirty="0"/>
              <a:t>)</a:t>
            </a:r>
          </a:p>
          <a:p>
            <a:pPr algn="l"/>
            <a:r>
              <a:rPr lang="pt-PT" dirty="0"/>
              <a:t>C-ITS </a:t>
            </a:r>
            <a:r>
              <a:rPr lang="pt-PT" dirty="0" err="1"/>
              <a:t>is</a:t>
            </a:r>
            <a:r>
              <a:rPr lang="pt-PT" dirty="0"/>
              <a:t> a </a:t>
            </a:r>
            <a:r>
              <a:rPr lang="pt-PT" dirty="0" err="1"/>
              <a:t>korean</a:t>
            </a:r>
            <a:r>
              <a:rPr lang="pt-PT" dirty="0"/>
              <a:t> </a:t>
            </a:r>
            <a:r>
              <a:rPr lang="pt-PT" dirty="0" err="1"/>
              <a:t>application</a:t>
            </a:r>
            <a:r>
              <a:rPr lang="pt-PT" dirty="0"/>
              <a:t>, </a:t>
            </a:r>
            <a:r>
              <a:rPr lang="pt-PT" dirty="0" err="1"/>
              <a:t>not</a:t>
            </a:r>
            <a:r>
              <a:rPr lang="pt-PT" dirty="0"/>
              <a:t> </a:t>
            </a:r>
            <a:r>
              <a:rPr lang="pt-PT" dirty="0" err="1"/>
              <a:t>available</a:t>
            </a:r>
            <a:r>
              <a:rPr lang="pt-PT" dirty="0"/>
              <a:t> </a:t>
            </a:r>
            <a:r>
              <a:rPr lang="pt-PT" dirty="0" err="1"/>
              <a:t>anymore</a:t>
            </a:r>
            <a:r>
              <a:rPr lang="pt-PT" dirty="0"/>
              <a:t>, </a:t>
            </a:r>
            <a:r>
              <a:rPr lang="pt-PT" dirty="0" err="1"/>
              <a:t>that</a:t>
            </a:r>
            <a:r>
              <a:rPr lang="pt-PT" dirty="0"/>
              <a:t> </a:t>
            </a:r>
            <a:r>
              <a:rPr lang="pt-PT" dirty="0" err="1"/>
              <a:t>claimed</a:t>
            </a:r>
            <a:r>
              <a:rPr lang="pt-PT" dirty="0"/>
              <a:t> to </a:t>
            </a:r>
            <a:r>
              <a:rPr lang="pt-PT" dirty="0" err="1"/>
              <a:t>integrate</a:t>
            </a:r>
            <a:r>
              <a:rPr lang="pt-PT" dirty="0"/>
              <a:t> </a:t>
            </a:r>
            <a:r>
              <a:rPr lang="pt-PT" dirty="0" err="1"/>
              <a:t>road</a:t>
            </a:r>
            <a:r>
              <a:rPr lang="pt-PT" dirty="0"/>
              <a:t> </a:t>
            </a:r>
            <a:r>
              <a:rPr lang="pt-PT" dirty="0" err="1"/>
              <a:t>and</a:t>
            </a:r>
            <a:r>
              <a:rPr lang="pt-PT" dirty="0"/>
              <a:t> </a:t>
            </a:r>
            <a:r>
              <a:rPr lang="pt-PT" dirty="0" err="1"/>
              <a:t>weather</a:t>
            </a:r>
            <a:r>
              <a:rPr lang="pt-PT" dirty="0"/>
              <a:t> </a:t>
            </a:r>
            <a:r>
              <a:rPr lang="pt-PT" dirty="0" err="1"/>
              <a:t>events</a:t>
            </a:r>
            <a:r>
              <a:rPr lang="pt-PT" dirty="0"/>
              <a:t>, </a:t>
            </a:r>
            <a:r>
              <a:rPr lang="pt-PT" dirty="0" err="1"/>
              <a:t>tolling</a:t>
            </a:r>
            <a:r>
              <a:rPr lang="pt-PT" dirty="0"/>
              <a:t> </a:t>
            </a:r>
            <a:r>
              <a:rPr lang="pt-PT" dirty="0" err="1"/>
              <a:t>and</a:t>
            </a:r>
            <a:r>
              <a:rPr lang="pt-PT" dirty="0"/>
              <a:t> obd2 Reading, </a:t>
            </a:r>
            <a:r>
              <a:rPr lang="pt-PT" dirty="0" err="1"/>
              <a:t>using</a:t>
            </a:r>
            <a:r>
              <a:rPr lang="pt-PT" dirty="0"/>
              <a:t> a </a:t>
            </a:r>
            <a:r>
              <a:rPr lang="pt-PT" dirty="0" err="1"/>
              <a:t>proprietary</a:t>
            </a:r>
            <a:r>
              <a:rPr lang="pt-PT" dirty="0"/>
              <a:t> </a:t>
            </a:r>
            <a:r>
              <a:rPr lang="pt-PT" dirty="0" err="1"/>
              <a:t>reader</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7</a:t>
            </a:fld>
            <a:endParaRPr lang="pt-PT"/>
          </a:p>
        </p:txBody>
      </p:sp>
    </p:spTree>
    <p:extLst>
      <p:ext uri="{BB962C8B-B14F-4D97-AF65-F5344CB8AC3E}">
        <p14:creationId xmlns:p14="http://schemas.microsoft.com/office/powerpoint/2010/main" val="126285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lgn="l"/>
            <a:r>
              <a:rPr lang="pt-PT" dirty="0" err="1"/>
              <a:t>First</a:t>
            </a:r>
            <a:r>
              <a:rPr lang="pt-PT" dirty="0"/>
              <a:t> </a:t>
            </a:r>
            <a:r>
              <a:rPr lang="pt-PT" dirty="0" err="1"/>
              <a:t>I’ll</a:t>
            </a:r>
            <a:r>
              <a:rPr lang="pt-PT" dirty="0"/>
              <a:t> </a:t>
            </a:r>
            <a:r>
              <a:rPr lang="pt-PT" dirty="0" err="1"/>
              <a:t>talk</a:t>
            </a:r>
            <a:r>
              <a:rPr lang="pt-PT" dirty="0"/>
              <a:t> </a:t>
            </a:r>
            <a:r>
              <a:rPr lang="pt-PT" dirty="0" err="1"/>
              <a:t>about</a:t>
            </a:r>
            <a:r>
              <a:rPr lang="pt-PT" dirty="0"/>
              <a:t> </a:t>
            </a:r>
            <a:r>
              <a:rPr lang="pt-PT" dirty="0" err="1"/>
              <a:t>the</a:t>
            </a:r>
            <a:r>
              <a:rPr lang="pt-PT" dirty="0"/>
              <a:t> </a:t>
            </a:r>
            <a:r>
              <a:rPr lang="pt-PT" dirty="0" err="1"/>
              <a:t>motivation</a:t>
            </a:r>
            <a:r>
              <a:rPr lang="pt-PT" dirty="0"/>
              <a:t> for </a:t>
            </a:r>
            <a:r>
              <a:rPr lang="pt-PT" dirty="0" err="1"/>
              <a:t>this</a:t>
            </a:r>
            <a:r>
              <a:rPr lang="pt-PT" dirty="0"/>
              <a:t> </a:t>
            </a:r>
            <a:r>
              <a:rPr lang="pt-PT" dirty="0" err="1"/>
              <a:t>dissertation</a:t>
            </a:r>
            <a:r>
              <a:rPr lang="pt-PT" dirty="0"/>
              <a:t>, </a:t>
            </a:r>
            <a:r>
              <a:rPr lang="pt-PT" dirty="0" err="1"/>
              <a:t>the</a:t>
            </a:r>
            <a:r>
              <a:rPr lang="pt-PT" dirty="0"/>
              <a:t> fundamental </a:t>
            </a:r>
            <a:r>
              <a:rPr lang="pt-PT" dirty="0" err="1"/>
              <a:t>concepts</a:t>
            </a:r>
            <a:r>
              <a:rPr lang="pt-PT" dirty="0"/>
              <a:t> </a:t>
            </a:r>
            <a:r>
              <a:rPr lang="pt-PT" dirty="0" err="1"/>
              <a:t>of</a:t>
            </a:r>
            <a:r>
              <a:rPr lang="pt-PT" dirty="0"/>
              <a:t> C-ITS, </a:t>
            </a:r>
            <a:r>
              <a:rPr lang="pt-PT" dirty="0" err="1"/>
              <a:t>the</a:t>
            </a:r>
            <a:r>
              <a:rPr lang="pt-PT" dirty="0"/>
              <a:t> </a:t>
            </a:r>
            <a:r>
              <a:rPr lang="pt-PT" dirty="0" err="1"/>
              <a:t>objectives</a:t>
            </a:r>
            <a:r>
              <a:rPr lang="pt-PT" dirty="0"/>
              <a:t> </a:t>
            </a:r>
            <a:r>
              <a:rPr lang="pt-PT" dirty="0" err="1"/>
              <a:t>and</a:t>
            </a:r>
            <a:r>
              <a:rPr lang="pt-PT" dirty="0"/>
              <a:t> </a:t>
            </a:r>
            <a:r>
              <a:rPr lang="pt-PT" dirty="0" err="1"/>
              <a:t>finally</a:t>
            </a:r>
            <a:r>
              <a:rPr lang="pt-PT" dirty="0"/>
              <a:t> a </a:t>
            </a:r>
            <a:r>
              <a:rPr lang="pt-PT" dirty="0" err="1"/>
              <a:t>features</a:t>
            </a:r>
            <a:r>
              <a:rPr lang="pt-PT" dirty="0"/>
              <a:t> </a:t>
            </a:r>
            <a:r>
              <a:rPr lang="pt-PT" dirty="0" err="1"/>
              <a:t>comparison</a:t>
            </a:r>
            <a:r>
              <a:rPr lang="pt-PT" dirty="0"/>
              <a:t> </a:t>
            </a:r>
            <a:r>
              <a:rPr lang="pt-PT" dirty="0" err="1"/>
              <a:t>of</a:t>
            </a:r>
            <a:r>
              <a:rPr lang="pt-PT" dirty="0"/>
              <a:t> </a:t>
            </a:r>
            <a:r>
              <a:rPr lang="pt-PT" dirty="0" err="1"/>
              <a:t>the</a:t>
            </a:r>
            <a:r>
              <a:rPr lang="pt-PT" dirty="0"/>
              <a:t> </a:t>
            </a:r>
            <a:r>
              <a:rPr lang="pt-PT" dirty="0" err="1"/>
              <a:t>state</a:t>
            </a:r>
            <a:r>
              <a:rPr lang="pt-PT" dirty="0"/>
              <a:t> </a:t>
            </a:r>
            <a:r>
              <a:rPr lang="pt-PT" dirty="0" err="1"/>
              <a:t>of</a:t>
            </a:r>
            <a:r>
              <a:rPr lang="pt-PT" dirty="0"/>
              <a:t> </a:t>
            </a:r>
            <a:r>
              <a:rPr lang="pt-PT" dirty="0" err="1"/>
              <a:t>the</a:t>
            </a:r>
            <a:r>
              <a:rPr lang="pt-PT" dirty="0"/>
              <a:t> </a:t>
            </a:r>
            <a:r>
              <a:rPr lang="pt-PT" dirty="0" err="1"/>
              <a:t>art</a:t>
            </a:r>
            <a:r>
              <a:rPr lang="pt-PT" dirty="0"/>
              <a:t> mobile </a:t>
            </a:r>
            <a:r>
              <a:rPr lang="pt-PT" dirty="0" err="1"/>
              <a:t>applications</a:t>
            </a:r>
            <a:r>
              <a:rPr lang="pt-PT" dirty="0"/>
              <a:t>.</a:t>
            </a:r>
          </a:p>
        </p:txBody>
      </p:sp>
      <p:sp>
        <p:nvSpPr>
          <p:cNvPr id="4" name="Marcador de Posição do Número do Diapositivo 3"/>
          <p:cNvSpPr>
            <a:spLocks noGrp="1"/>
          </p:cNvSpPr>
          <p:nvPr>
            <p:ph type="sldNum" sz="quarter" idx="5"/>
          </p:nvPr>
        </p:nvSpPr>
        <p:spPr/>
        <p:txBody>
          <a:bodyPr/>
          <a:lstStyle/>
          <a:p>
            <a:fld id="{2C0CE2FF-6637-4BAC-BB33-F97DDC38D026}" type="slidenum">
              <a:rPr lang="pt-PT" smtClean="0"/>
              <a:t>8</a:t>
            </a:fld>
            <a:endParaRPr lang="pt-PT"/>
          </a:p>
        </p:txBody>
      </p:sp>
    </p:spTree>
    <p:extLst>
      <p:ext uri="{BB962C8B-B14F-4D97-AF65-F5344CB8AC3E}">
        <p14:creationId xmlns:p14="http://schemas.microsoft.com/office/powerpoint/2010/main" val="135569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a:cs typeface="Calibri"/>
              </a:rPr>
              <a:t>CITS </a:t>
            </a:r>
            <a:r>
              <a:rPr lang="pt-PT" err="1">
                <a:cs typeface="Calibri"/>
              </a:rPr>
              <a:t>components</a:t>
            </a:r>
            <a:r>
              <a:rPr lang="pt-PT">
                <a:cs typeface="Calibri"/>
              </a:rPr>
              <a:t>. </a:t>
            </a:r>
          </a:p>
          <a:p>
            <a:r>
              <a:rPr lang="pt-PT">
                <a:cs typeface="Calibri"/>
              </a:rPr>
              <a:t>VRU - </a:t>
            </a:r>
            <a:r>
              <a:rPr lang="pt-PT" err="1">
                <a:cs typeface="Calibri"/>
              </a:rPr>
              <a:t>pedestrian</a:t>
            </a:r>
            <a:r>
              <a:rPr lang="pt-PT">
                <a:cs typeface="Calibri"/>
              </a:rPr>
              <a:t> </a:t>
            </a:r>
            <a:r>
              <a:rPr lang="pt-PT" err="1">
                <a:cs typeface="Calibri"/>
              </a:rPr>
              <a:t>with</a:t>
            </a:r>
            <a:r>
              <a:rPr lang="pt-PT">
                <a:cs typeface="Calibri"/>
              </a:rPr>
              <a:t> a </a:t>
            </a:r>
            <a:r>
              <a:rPr lang="pt-PT" err="1">
                <a:cs typeface="Calibri"/>
              </a:rPr>
              <a:t>phone</a:t>
            </a:r>
            <a:r>
              <a:rPr lang="pt-PT">
                <a:cs typeface="Calibri"/>
              </a:rPr>
              <a:t> </a:t>
            </a:r>
            <a:r>
              <a:rPr lang="pt-PT" err="1">
                <a:cs typeface="Calibri"/>
              </a:rPr>
              <a:t>and</a:t>
            </a:r>
            <a:r>
              <a:rPr lang="pt-PT">
                <a:cs typeface="Calibri"/>
              </a:rPr>
              <a:t> app</a:t>
            </a:r>
          </a:p>
          <a:p>
            <a:r>
              <a:rPr lang="pt-PT" err="1">
                <a:cs typeface="Calibri"/>
              </a:rPr>
              <a:t>Vehicle</a:t>
            </a:r>
            <a:r>
              <a:rPr lang="pt-PT">
                <a:cs typeface="Calibri"/>
              </a:rPr>
              <a:t> - mobile </a:t>
            </a:r>
            <a:r>
              <a:rPr lang="pt-PT" err="1">
                <a:cs typeface="Calibri"/>
              </a:rPr>
              <a:t>application</a:t>
            </a:r>
            <a:r>
              <a:rPr lang="pt-PT">
                <a:cs typeface="Calibri"/>
              </a:rPr>
              <a:t> </a:t>
            </a:r>
            <a:r>
              <a:rPr lang="pt-PT" err="1">
                <a:cs typeface="Calibri"/>
              </a:rPr>
              <a:t>connected</a:t>
            </a:r>
            <a:r>
              <a:rPr lang="pt-PT">
                <a:cs typeface="Calibri"/>
              </a:rPr>
              <a:t> to na </a:t>
            </a:r>
            <a:r>
              <a:rPr lang="pt-PT" err="1">
                <a:cs typeface="Calibri"/>
              </a:rPr>
              <a:t>obu</a:t>
            </a:r>
            <a:r>
              <a:rPr lang="pt-PT">
                <a:cs typeface="Calibri"/>
              </a:rPr>
              <a:t> </a:t>
            </a:r>
          </a:p>
        </p:txBody>
      </p:sp>
      <p:sp>
        <p:nvSpPr>
          <p:cNvPr id="4" name="Slide Number Placeholder 3"/>
          <p:cNvSpPr>
            <a:spLocks noGrp="1"/>
          </p:cNvSpPr>
          <p:nvPr>
            <p:ph type="sldNum" sz="quarter" idx="5"/>
          </p:nvPr>
        </p:nvSpPr>
        <p:spPr/>
        <p:txBody>
          <a:bodyPr/>
          <a:lstStyle/>
          <a:p>
            <a:fld id="{2C0CE2FF-6637-4BAC-BB33-F97DDC38D026}" type="slidenum">
              <a:rPr lang="en-US" smtClean="0"/>
              <a:t>9</a:t>
            </a:fld>
            <a:endParaRPr lang="en-US"/>
          </a:p>
        </p:txBody>
      </p:sp>
    </p:spTree>
    <p:extLst>
      <p:ext uri="{BB962C8B-B14F-4D97-AF65-F5344CB8AC3E}">
        <p14:creationId xmlns:p14="http://schemas.microsoft.com/office/powerpoint/2010/main" val="206283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Faça clique para editar o estilo</a:t>
            </a:r>
          </a:p>
        </p:txBody>
      </p:sp>
      <p:sp>
        <p:nvSpPr>
          <p:cNvPr id="4" name="Marcador de Posição da Data 3"/>
          <p:cNvSpPr>
            <a:spLocks noGrp="1"/>
          </p:cNvSpPr>
          <p:nvPr>
            <p:ph type="dt" sz="half" idx="10"/>
          </p:nvPr>
        </p:nvSpPr>
        <p:spPr/>
        <p:txBody>
          <a:bodyPr/>
          <a:lstStyle/>
          <a:p>
            <a:fld id="{AB735185-AC74-4753-954E-DA895F6ED164}"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35360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B6014B2F-7DCC-4C8B-9F46-0642ABD2D67B}"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104251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4B1614F5-35AD-4458-A02E-7FCEC6B7B75C}"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51718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50555"/>
            <a:ext cx="10363200" cy="1056325"/>
          </a:xfrm>
        </p:spPr>
        <p:txBody>
          <a:bodyPr anchor="t"/>
          <a:lstStyle>
            <a:lvl1pPr algn="l">
              <a:defRPr lang="en-US" sz="2800" b="1" kern="1200" dirty="0">
                <a:solidFill>
                  <a:schemeClr val="accent2">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pt-PT" err="1"/>
              <a:t>Title</a:t>
            </a:r>
            <a:endParaRPr lang="en-US"/>
          </a:p>
        </p:txBody>
      </p:sp>
      <p:sp>
        <p:nvSpPr>
          <p:cNvPr id="7" name="Subtitle 2">
            <a:extLst>
              <a:ext uri="{FF2B5EF4-FFF2-40B4-BE49-F238E27FC236}">
                <a16:creationId xmlns:a16="http://schemas.microsoft.com/office/drawing/2014/main" id="{22CA189C-64E7-6E4C-9A26-9A8BDC2947B8}"/>
              </a:ext>
            </a:extLst>
          </p:cNvPr>
          <p:cNvSpPr txBox="1">
            <a:spLocks/>
          </p:cNvSpPr>
          <p:nvPr userDrawn="1"/>
        </p:nvSpPr>
        <p:spPr bwMode="auto">
          <a:xfrm>
            <a:off x="2804160" y="3058160"/>
            <a:ext cx="8473440" cy="302768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339933"/>
              </a:buClr>
              <a:buSzPct val="100000"/>
              <a:buFont typeface="Wingdings" pitchFamily="2" charset="2"/>
              <a:buNone/>
              <a:tabLst/>
              <a:defRPr sz="2400" kern="1200">
                <a:solidFill>
                  <a:schemeClr val="accent1">
                    <a:lumMod val="50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457200" indent="0" algn="ctr" rtl="0" fontAlgn="base">
              <a:spcBef>
                <a:spcPct val="20000"/>
              </a:spcBef>
              <a:spcAft>
                <a:spcPct val="0"/>
              </a:spcAft>
              <a:buFont typeface="Wingdings" pitchFamily="2" charset="2"/>
              <a:buNone/>
              <a:defRPr sz="20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914400" indent="0" algn="ctr" rtl="0" fontAlgn="base">
              <a:spcBef>
                <a:spcPct val="20000"/>
              </a:spcBef>
              <a:spcAft>
                <a:spcPct val="0"/>
              </a:spcAft>
              <a:buFont typeface="Arial" panose="020B0604020202020204" pitchFamily="34" charset="0"/>
              <a:buNone/>
              <a:tabLst>
                <a:tab pos="355600" algn="l"/>
                <a:tab pos="812800" algn="l"/>
                <a:tab pos="1168400" algn="l"/>
                <a:tab pos="1524000" algn="l"/>
                <a:tab pos="1879600" algn="l"/>
                <a:tab pos="2247900" algn="l"/>
              </a:tabLst>
              <a:defRPr sz="1600" kern="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371600" indent="0" algn="ctr" rtl="0" fontAlgn="base">
              <a:spcBef>
                <a:spcPct val="20000"/>
              </a:spcBef>
              <a:spcAft>
                <a:spcPct val="0"/>
              </a:spcAft>
              <a:buFont typeface="Arial" charset="0"/>
              <a:buNone/>
              <a:tabLst>
                <a:tab pos="623888" algn="l"/>
                <a:tab pos="901700" algn="l"/>
                <a:tab pos="1258888" algn="l"/>
                <a:tab pos="1616075" algn="l"/>
                <a:tab pos="1971675" algn="l"/>
                <a:tab pos="2328863" algn="l"/>
              </a:tabLst>
              <a:defRPr sz="1600" kern="1200">
                <a:solidFill>
                  <a:schemeClr val="tx1">
                    <a:tint val="75000"/>
                  </a:schemeClr>
                </a:solidFill>
                <a:latin typeface="Arial" panose="020B0604020202020204" pitchFamily="34" charset="0"/>
                <a:ea typeface="ＭＳ Ｐゴシック" charset="0"/>
                <a:cs typeface="Arial" panose="020B0604020202020204" pitchFamily="34" charset="0"/>
              </a:defRPr>
            </a:lvl4pPr>
            <a:lvl5pPr marL="1828800" indent="0" algn="ctr" rtl="0" fontAlgn="base">
              <a:spcBef>
                <a:spcPct val="20000"/>
              </a:spcBef>
              <a:spcAft>
                <a:spcPct val="0"/>
              </a:spcAft>
              <a:buFont typeface="Arial" charset="0"/>
              <a:buNone/>
              <a:defRPr sz="1400" kern="1200">
                <a:solidFill>
                  <a:schemeClr val="tx1">
                    <a:tint val="75000"/>
                  </a:schemeClr>
                </a:solidFill>
                <a:latin typeface="Arial" panose="020B0604020202020204" pitchFamily="34" charset="0"/>
                <a:ea typeface="Gill Sans" charset="0"/>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1800"/>
          </a:p>
        </p:txBody>
      </p:sp>
      <p:sp>
        <p:nvSpPr>
          <p:cNvPr id="9" name="TextBox 8">
            <a:extLst>
              <a:ext uri="{FF2B5EF4-FFF2-40B4-BE49-F238E27FC236}">
                <a16:creationId xmlns:a16="http://schemas.microsoft.com/office/drawing/2014/main" id="{E530B8F6-3BDB-7E4E-85A7-A7AFF8CD0B24}"/>
              </a:ext>
            </a:extLst>
          </p:cNvPr>
          <p:cNvSpPr txBox="1"/>
          <p:nvPr userDrawn="1"/>
        </p:nvSpPr>
        <p:spPr>
          <a:xfrm>
            <a:off x="914400" y="1782763"/>
            <a:ext cx="1818323" cy="1025922"/>
          </a:xfrm>
          <a:prstGeom prst="rect">
            <a:avLst/>
          </a:prstGeom>
          <a:noFill/>
        </p:spPr>
        <p:txBody>
          <a:bodyPr wrap="square" rtlCol="0">
            <a:spAutoFit/>
          </a:bodyPr>
          <a:lstStyle/>
          <a:p>
            <a:pPr algn="r">
              <a:spcBef>
                <a:spcPts val="400"/>
              </a:spcBef>
            </a:pPr>
            <a:r>
              <a:rPr lang="en-US" sz="1800">
                <a:solidFill>
                  <a:srgbClr val="002060"/>
                </a:solidFill>
              </a:rPr>
              <a:t>Student:</a:t>
            </a:r>
          </a:p>
          <a:p>
            <a:pPr algn="r">
              <a:spcBef>
                <a:spcPts val="400"/>
              </a:spcBef>
            </a:pPr>
            <a:r>
              <a:rPr lang="en-US" sz="1800">
                <a:solidFill>
                  <a:srgbClr val="002060"/>
                </a:solidFill>
              </a:rPr>
              <a:t>Supervisor:</a:t>
            </a:r>
          </a:p>
          <a:p>
            <a:pPr algn="r">
              <a:spcBef>
                <a:spcPts val="400"/>
              </a:spcBef>
            </a:pPr>
            <a:r>
              <a:rPr lang="en-US" sz="1800">
                <a:solidFill>
                  <a:srgbClr val="002060"/>
                </a:solidFill>
              </a:rPr>
              <a:t>Co-supervisors:</a:t>
            </a:r>
            <a:endParaRPr lang="en-GB" sz="1800">
              <a:solidFill>
                <a:srgbClr val="002060"/>
              </a:solidFill>
            </a:endParaRPr>
          </a:p>
        </p:txBody>
      </p:sp>
      <p:sp>
        <p:nvSpPr>
          <p:cNvPr id="10" name="TextBox 9">
            <a:extLst>
              <a:ext uri="{FF2B5EF4-FFF2-40B4-BE49-F238E27FC236}">
                <a16:creationId xmlns:a16="http://schemas.microsoft.com/office/drawing/2014/main" id="{500361D7-893B-504C-81E0-17DE4C097F16}"/>
              </a:ext>
            </a:extLst>
          </p:cNvPr>
          <p:cNvSpPr txBox="1"/>
          <p:nvPr userDrawn="1"/>
        </p:nvSpPr>
        <p:spPr>
          <a:xfrm>
            <a:off x="914400" y="2930907"/>
            <a:ext cx="1818324" cy="369332"/>
          </a:xfrm>
          <a:prstGeom prst="rect">
            <a:avLst/>
          </a:prstGeom>
          <a:noFill/>
        </p:spPr>
        <p:txBody>
          <a:bodyPr wrap="square" rtlCol="0">
            <a:spAutoFit/>
          </a:bodyPr>
          <a:lstStyle/>
          <a:p>
            <a:pPr algn="r">
              <a:spcBef>
                <a:spcPts val="400"/>
              </a:spcBef>
            </a:pPr>
            <a:r>
              <a:rPr lang="en-US" sz="1800">
                <a:solidFill>
                  <a:srgbClr val="002060"/>
                </a:solidFill>
              </a:rPr>
              <a:t>Summary:</a:t>
            </a:r>
          </a:p>
        </p:txBody>
      </p:sp>
      <p:sp>
        <p:nvSpPr>
          <p:cNvPr id="12" name="Text Placeholder 11">
            <a:extLst>
              <a:ext uri="{FF2B5EF4-FFF2-40B4-BE49-F238E27FC236}">
                <a16:creationId xmlns:a16="http://schemas.microsoft.com/office/drawing/2014/main" id="{5E7A166B-C75D-0C45-8EBC-1E7D1B0422D8}"/>
              </a:ext>
            </a:extLst>
          </p:cNvPr>
          <p:cNvSpPr>
            <a:spLocks noGrp="1"/>
          </p:cNvSpPr>
          <p:nvPr>
            <p:ph type="body" sz="quarter" idx="10"/>
          </p:nvPr>
        </p:nvSpPr>
        <p:spPr>
          <a:xfrm>
            <a:off x="2732723" y="2936875"/>
            <a:ext cx="8544877" cy="3148965"/>
          </a:xfrm>
        </p:spPr>
        <p:txBody>
          <a:bodyPr/>
          <a:lstStyle>
            <a:lvl1pPr marL="30162" indent="0">
              <a:buNone/>
              <a:defRPr sz="1800"/>
            </a:lvl1pPr>
          </a:lstStyle>
          <a:p>
            <a:pPr lvl="0"/>
            <a:endParaRPr lang="en-GB"/>
          </a:p>
        </p:txBody>
      </p:sp>
      <p:sp>
        <p:nvSpPr>
          <p:cNvPr id="14" name="Text Placeholder 13">
            <a:extLst>
              <a:ext uri="{FF2B5EF4-FFF2-40B4-BE49-F238E27FC236}">
                <a16:creationId xmlns:a16="http://schemas.microsoft.com/office/drawing/2014/main" id="{44A74CC2-A676-5847-8817-24B9D8087388}"/>
              </a:ext>
            </a:extLst>
          </p:cNvPr>
          <p:cNvSpPr>
            <a:spLocks noGrp="1"/>
          </p:cNvSpPr>
          <p:nvPr>
            <p:ph type="body" sz="quarter" idx="11"/>
          </p:nvPr>
        </p:nvSpPr>
        <p:spPr>
          <a:xfrm>
            <a:off x="2733320" y="1782763"/>
            <a:ext cx="8544280" cy="1027112"/>
          </a:xfrm>
        </p:spPr>
        <p:txBody>
          <a:bodyPr/>
          <a:lstStyle>
            <a:lvl1pPr marL="30162" indent="0">
              <a:buNone/>
              <a:defRPr sz="1800"/>
            </a:lvl1pPr>
          </a:lstStyle>
          <a:p>
            <a:pPr lvl="0"/>
            <a:endParaRPr lang="en-GB"/>
          </a:p>
        </p:txBody>
      </p:sp>
      <p:sp>
        <p:nvSpPr>
          <p:cNvPr id="3" name="Footer Placeholder 2">
            <a:extLst>
              <a:ext uri="{FF2B5EF4-FFF2-40B4-BE49-F238E27FC236}">
                <a16:creationId xmlns:a16="http://schemas.microsoft.com/office/drawing/2014/main" id="{E28FE1A9-D3C2-8448-992B-9C8E56E14865}"/>
              </a:ext>
            </a:extLst>
          </p:cNvPr>
          <p:cNvSpPr>
            <a:spLocks noGrp="1"/>
          </p:cNvSpPr>
          <p:nvPr>
            <p:ph type="ftr" sz="quarter" idx="12"/>
          </p:nvPr>
        </p:nvSpPr>
        <p:spPr/>
        <p:txBody>
          <a:bodyPr/>
          <a:lstStyle/>
          <a:p>
            <a:pPr>
              <a:defRPr/>
            </a:pPr>
            <a:r>
              <a:rPr lang="en-US"/>
              <a:t>© 2024, Instituto de Telecomunicações</a:t>
            </a:r>
          </a:p>
        </p:txBody>
      </p:sp>
      <p:sp>
        <p:nvSpPr>
          <p:cNvPr id="4" name="Slide Number Placeholder 3">
            <a:extLst>
              <a:ext uri="{FF2B5EF4-FFF2-40B4-BE49-F238E27FC236}">
                <a16:creationId xmlns:a16="http://schemas.microsoft.com/office/drawing/2014/main" id="{7BD9BD66-3131-AA42-B0C3-B08008E0B765}"/>
              </a:ext>
            </a:extLst>
          </p:cNvPr>
          <p:cNvSpPr>
            <a:spLocks noGrp="1"/>
          </p:cNvSpPr>
          <p:nvPr>
            <p:ph type="sldNum" sz="quarter" idx="13"/>
          </p:nvPr>
        </p:nvSpPr>
        <p:spPr/>
        <p:txBody>
          <a:bodyPr/>
          <a:lstStyle/>
          <a:p>
            <a:pPr>
              <a:defRPr/>
            </a:pPr>
            <a:fld id="{11A60DBD-E382-F849-BC67-D242363A1589}" type="slidenum">
              <a:rPr lang="en-US" smtClean="0"/>
              <a:pPr>
                <a:defRPr/>
              </a:pPr>
              <a:t>‹#›</a:t>
            </a:fld>
            <a:endParaRPr lang="en-US"/>
          </a:p>
        </p:txBody>
      </p:sp>
    </p:spTree>
    <p:extLst>
      <p:ext uri="{BB962C8B-B14F-4D97-AF65-F5344CB8AC3E}">
        <p14:creationId xmlns:p14="http://schemas.microsoft.com/office/powerpoint/2010/main" val="8347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DD56A642-3609-46B3-84E6-B5CFC8238A6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730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2C01C58A-B759-46B9-A0B4-16B3DCA23C1F}" type="datetime1">
              <a:rPr lang="pt-PT" smtClean="0"/>
              <a:t>03/07/2024</a:t>
            </a:fld>
            <a:endParaRPr lang="pt-PT"/>
          </a:p>
        </p:txBody>
      </p:sp>
      <p:sp>
        <p:nvSpPr>
          <p:cNvPr id="5" name="Marcador de Posição do Rodapé 4"/>
          <p:cNvSpPr>
            <a:spLocks noGrp="1"/>
          </p:cNvSpPr>
          <p:nvPr>
            <p:ph type="ftr" sz="quarter" idx="11"/>
          </p:nvPr>
        </p:nvSpPr>
        <p:spPr/>
        <p:txBody>
          <a:bodyPr/>
          <a:lstStyle/>
          <a:p>
            <a:r>
              <a:rPr lang="pt-PT"/>
              <a:t>© 2024, Instituto de Telecomunicações</a:t>
            </a:r>
          </a:p>
        </p:txBody>
      </p:sp>
      <p:sp>
        <p:nvSpPr>
          <p:cNvPr id="6" name="Marcador de Posição do Número do Diapositivo 5"/>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61462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D05731D0-09A6-4939-89B4-6F98A4F05BD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0564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86AA70D1-2C5A-4F3C-8FC9-0BE0A98909BE}" type="datetime1">
              <a:rPr lang="pt-PT" smtClean="0"/>
              <a:t>03/07/2024</a:t>
            </a:fld>
            <a:endParaRPr lang="pt-PT"/>
          </a:p>
        </p:txBody>
      </p:sp>
      <p:sp>
        <p:nvSpPr>
          <p:cNvPr id="8" name="Marcador de Posição do Rodapé 7"/>
          <p:cNvSpPr>
            <a:spLocks noGrp="1"/>
          </p:cNvSpPr>
          <p:nvPr>
            <p:ph type="ftr" sz="quarter" idx="11"/>
          </p:nvPr>
        </p:nvSpPr>
        <p:spPr/>
        <p:txBody>
          <a:bodyPr/>
          <a:lstStyle/>
          <a:p>
            <a:r>
              <a:rPr lang="pt-PT"/>
              <a:t>© 2024, Instituto de Telecomunicações</a:t>
            </a:r>
          </a:p>
        </p:txBody>
      </p:sp>
      <p:sp>
        <p:nvSpPr>
          <p:cNvPr id="9" name="Marcador de Posição do Número do Diapositivo 8"/>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84914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FB4139F5-38E9-459E-A07B-3CCE4BCB0FE0}" type="datetime1">
              <a:rPr lang="pt-PT" smtClean="0"/>
              <a:t>03/07/2024</a:t>
            </a:fld>
            <a:endParaRPr lang="pt-PT"/>
          </a:p>
        </p:txBody>
      </p:sp>
      <p:sp>
        <p:nvSpPr>
          <p:cNvPr id="4" name="Marcador de Posição do Rodapé 3"/>
          <p:cNvSpPr>
            <a:spLocks noGrp="1"/>
          </p:cNvSpPr>
          <p:nvPr>
            <p:ph type="ftr" sz="quarter" idx="11"/>
          </p:nvPr>
        </p:nvSpPr>
        <p:spPr/>
        <p:txBody>
          <a:bodyPr/>
          <a:lstStyle/>
          <a:p>
            <a:r>
              <a:rPr lang="pt-PT"/>
              <a:t>© 2024, Instituto de Telecomunicações</a:t>
            </a:r>
          </a:p>
        </p:txBody>
      </p:sp>
      <p:sp>
        <p:nvSpPr>
          <p:cNvPr id="5" name="Marcador de Posição do Número do Diapositivo 4"/>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245550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60A3D4F-AF98-4854-BE57-1E51D11129CD}" type="datetime1">
              <a:rPr lang="pt-PT" smtClean="0"/>
              <a:t>03/07/2024</a:t>
            </a:fld>
            <a:endParaRPr lang="pt-PT"/>
          </a:p>
        </p:txBody>
      </p:sp>
      <p:sp>
        <p:nvSpPr>
          <p:cNvPr id="3" name="Marcador de Posição do Rodapé 2"/>
          <p:cNvSpPr>
            <a:spLocks noGrp="1"/>
          </p:cNvSpPr>
          <p:nvPr>
            <p:ph type="ftr" sz="quarter" idx="11"/>
          </p:nvPr>
        </p:nvSpPr>
        <p:spPr/>
        <p:txBody>
          <a:bodyPr/>
          <a:lstStyle/>
          <a:p>
            <a:r>
              <a:rPr lang="pt-PT"/>
              <a:t>© 2024, Instituto de Telecomunicações</a:t>
            </a:r>
          </a:p>
        </p:txBody>
      </p:sp>
      <p:sp>
        <p:nvSpPr>
          <p:cNvPr id="4" name="Marcador de Posição do Número do Diapositivo 3"/>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969934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D59C7A2D-CB78-47F1-8FAF-1EDDC1FCCF1C}"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40891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ADBD29E-D8A7-49ED-94E3-1E55116D8D54}" type="datetime1">
              <a:rPr lang="pt-PT" smtClean="0"/>
              <a:t>03/07/2024</a:t>
            </a:fld>
            <a:endParaRPr lang="pt-PT"/>
          </a:p>
        </p:txBody>
      </p:sp>
      <p:sp>
        <p:nvSpPr>
          <p:cNvPr id="6" name="Marcador de Posição do Rodapé 5"/>
          <p:cNvSpPr>
            <a:spLocks noGrp="1"/>
          </p:cNvSpPr>
          <p:nvPr>
            <p:ph type="ftr" sz="quarter" idx="11"/>
          </p:nvPr>
        </p:nvSpPr>
        <p:spPr/>
        <p:txBody>
          <a:bodyPr/>
          <a:lstStyle/>
          <a:p>
            <a:r>
              <a:rPr lang="pt-PT"/>
              <a:t>© 2024, Instituto de Telecomunicações</a:t>
            </a:r>
          </a:p>
        </p:txBody>
      </p:sp>
      <p:sp>
        <p:nvSpPr>
          <p:cNvPr id="7" name="Marcador de Posição do Número do Diapositivo 6"/>
          <p:cNvSpPr>
            <a:spLocks noGrp="1"/>
          </p:cNvSpPr>
          <p:nvPr>
            <p:ph type="sldNum" sz="quarter" idx="12"/>
          </p:nvPr>
        </p:nvSpPr>
        <p:spPr/>
        <p:txBody>
          <a:bodyPr/>
          <a:lstStyle/>
          <a:p>
            <a:fld id="{15A16595-07AD-4646-803E-1CCE41789BEC}" type="slidenum">
              <a:rPr lang="pt-PT" smtClean="0"/>
              <a:t>‹#›</a:t>
            </a:fld>
            <a:endParaRPr lang="pt-PT"/>
          </a:p>
        </p:txBody>
      </p:sp>
    </p:spTree>
    <p:extLst>
      <p:ext uri="{BB962C8B-B14F-4D97-AF65-F5344CB8AC3E}">
        <p14:creationId xmlns:p14="http://schemas.microsoft.com/office/powerpoint/2010/main" val="358066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37DBECE-DAFC-4306-83AE-0440CE650E44}" type="datetime1">
              <a:rPr lang="pt-PT" smtClean="0"/>
              <a:t>03/07/2024</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pt-PT"/>
              <a:t>© 2024, Instituto de Telecomunicações</a:t>
            </a:r>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16595-07AD-4646-803E-1CCE41789BEC}" type="slidenum">
              <a:rPr lang="pt-PT" smtClean="0"/>
              <a:t>‹#›</a:t>
            </a:fld>
            <a:endParaRPr lang="pt-PT"/>
          </a:p>
        </p:txBody>
      </p:sp>
    </p:spTree>
    <p:extLst>
      <p:ext uri="{BB962C8B-B14F-4D97-AF65-F5344CB8AC3E}">
        <p14:creationId xmlns:p14="http://schemas.microsoft.com/office/powerpoint/2010/main" val="3132066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mailto:Vieira.e@ua.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jmpa@ua.pt" TargetMode="External"/><Relationship Id="rId5" Type="http://schemas.openxmlformats.org/officeDocument/2006/relationships/hyperlink" Target="mailto:jaf@ua.pt" TargetMode="External"/><Relationship Id="rId4" Type="http://schemas.openxmlformats.org/officeDocument/2006/relationships/hyperlink" Target="mailto:gilteixeira@ua.pt"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bearkillerPT/NielsenHeuristicsGraph" TargetMode="External"/><Relationship Id="rId3" Type="http://schemas.openxmlformats.org/officeDocument/2006/relationships/hyperlink" Target="https://doi.org/10.3390/s23031724" TargetMode="External"/><Relationship Id="rId7" Type="http://schemas.openxmlformats.org/officeDocument/2006/relationships/hyperlink" Target="https://github.com/summerfed/rn-tri-toggle-switch/pull/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github.com/summerfed/rn-tri-toggle-switch/pull/2" TargetMode="External"/><Relationship Id="rId5" Type="http://schemas.openxmlformats.org/officeDocument/2006/relationships/hyperlink" Target="https://github.com/expo/expo/pull/18225" TargetMode="External"/><Relationship Id="rId4" Type="http://schemas.openxmlformats.org/officeDocument/2006/relationships/hyperlink" Target="https://www.researchgate.net/publication/379181676_A_Mobile_Application_for_Road_Sensing_and_V2X_Servic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26" Type="http://schemas.openxmlformats.org/officeDocument/2006/relationships/customXml" Target="../ink/ink15.xml"/><Relationship Id="rId3" Type="http://schemas.openxmlformats.org/officeDocument/2006/relationships/image" Target="../media/image4.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image" Target="../media/image11.png"/><Relationship Id="rId25" Type="http://schemas.openxmlformats.org/officeDocument/2006/relationships/customXml" Target="../ink/ink14.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image" Target="../media/image10.png"/><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6.xml"/><Relationship Id="rId22" Type="http://schemas.openxmlformats.org/officeDocument/2006/relationships/customXml" Target="../ink/ink11.xml"/><Relationship Id="rId27" Type="http://schemas.openxmlformats.org/officeDocument/2006/relationships/customXml" Target="../ink/ink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9.png"/><Relationship Id="rId18" Type="http://schemas.openxmlformats.org/officeDocument/2006/relationships/customXml" Target="../ink/ink25.xml"/><Relationship Id="rId26" Type="http://schemas.openxmlformats.org/officeDocument/2006/relationships/customXml" Target="../ink/ink32.xml"/><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19.xml"/><Relationship Id="rId12" Type="http://schemas.openxmlformats.org/officeDocument/2006/relationships/customXml" Target="../ink/ink22.xml"/><Relationship Id="rId17" Type="http://schemas.openxmlformats.org/officeDocument/2006/relationships/image" Target="../media/image11.png"/><Relationship Id="rId25" Type="http://schemas.openxmlformats.org/officeDocument/2006/relationships/customXml" Target="../ink/ink31.xml"/><Relationship Id="rId2" Type="http://schemas.openxmlformats.org/officeDocument/2006/relationships/notesSlide" Target="../notesSlides/notesSlide6.xml"/><Relationship Id="rId16" Type="http://schemas.openxmlformats.org/officeDocument/2006/relationships/customXml" Target="../ink/ink24.xml"/><Relationship Id="rId20" Type="http://schemas.openxmlformats.org/officeDocument/2006/relationships/image" Target="../media/image12.png"/><Relationship Id="rId29"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8.png"/><Relationship Id="rId24" Type="http://schemas.openxmlformats.org/officeDocument/2006/relationships/customXml" Target="../ink/ink30.xml"/><Relationship Id="rId15" Type="http://schemas.openxmlformats.org/officeDocument/2006/relationships/image" Target="../media/image10.png"/><Relationship Id="rId23" Type="http://schemas.openxmlformats.org/officeDocument/2006/relationships/customXml" Target="../ink/ink29.xml"/><Relationship Id="rId28" Type="http://schemas.openxmlformats.org/officeDocument/2006/relationships/customXml" Target="../ink/ink34.xml"/><Relationship Id="rId10" Type="http://schemas.openxmlformats.org/officeDocument/2006/relationships/customXml" Target="../ink/ink21.xml"/><Relationship Id="rId19" Type="http://schemas.openxmlformats.org/officeDocument/2006/relationships/customXml" Target="../ink/ink26.xml"/><Relationship Id="rId9" Type="http://schemas.openxmlformats.org/officeDocument/2006/relationships/image" Target="../media/image7.png"/><Relationship Id="rId14" Type="http://schemas.openxmlformats.org/officeDocument/2006/relationships/customXml" Target="../ink/ink23.xml"/><Relationship Id="rId22" Type="http://schemas.openxmlformats.org/officeDocument/2006/relationships/customXml" Target="../ink/ink28.xml"/><Relationship Id="rId27" Type="http://schemas.openxmlformats.org/officeDocument/2006/relationships/customXml" Target="../ink/ink33.xml"/><Relationship Id="rId30"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Uma imagem com texto&#10;&#10;Descrição gerada automaticamente">
            <a:extLst>
              <a:ext uri="{FF2B5EF4-FFF2-40B4-BE49-F238E27FC236}">
                <a16:creationId xmlns:a16="http://schemas.microsoft.com/office/drawing/2014/main" id="{34CACAD2-9D6B-40B3-944E-EAD51F3F8E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6932" y="4760172"/>
            <a:ext cx="3536907" cy="1989511"/>
          </a:xfrm>
          <a:prstGeom prst="rect">
            <a:avLst/>
          </a:prstGeom>
        </p:spPr>
      </p:pic>
      <p:sp>
        <p:nvSpPr>
          <p:cNvPr id="2" name="Título 1">
            <a:extLst>
              <a:ext uri="{FF2B5EF4-FFF2-40B4-BE49-F238E27FC236}">
                <a16:creationId xmlns:a16="http://schemas.microsoft.com/office/drawing/2014/main" id="{DFE5B31F-32CE-4C31-8CBE-64F23A586DB0}"/>
              </a:ext>
            </a:extLst>
          </p:cNvPr>
          <p:cNvSpPr>
            <a:spLocks noGrp="1"/>
          </p:cNvSpPr>
          <p:nvPr>
            <p:ph type="ctrTitle"/>
          </p:nvPr>
        </p:nvSpPr>
        <p:spPr>
          <a:xfrm>
            <a:off x="1894114" y="972532"/>
            <a:ext cx="9144000" cy="1144587"/>
          </a:xfrm>
        </p:spPr>
        <p:txBody>
          <a:bodyPr>
            <a:normAutofit/>
          </a:bodyPr>
          <a:lstStyle/>
          <a:p>
            <a:pPr algn="l"/>
            <a:r>
              <a:rPr lang="en-US" sz="2400" b="1" dirty="0">
                <a:latin typeface="Arial" panose="020B0604020202020204" pitchFamily="34" charset="0"/>
                <a:cs typeface="Arial" panose="020B0604020202020204" pitchFamily="34" charset="0"/>
              </a:rPr>
              <a:t>Mobile Application for Intelligent Transportation Systems with Vehicular Communications Integration</a:t>
            </a:r>
            <a:endParaRPr lang="pt-PT" sz="2400" dirty="0"/>
          </a:p>
        </p:txBody>
      </p:sp>
      <p:sp>
        <p:nvSpPr>
          <p:cNvPr id="3" name="Subtítulo 2">
            <a:extLst>
              <a:ext uri="{FF2B5EF4-FFF2-40B4-BE49-F238E27FC236}">
                <a16:creationId xmlns:a16="http://schemas.microsoft.com/office/drawing/2014/main" id="{9F13CC57-244B-4C9B-A155-60D69DDF2B50}"/>
              </a:ext>
            </a:extLst>
          </p:cNvPr>
          <p:cNvSpPr>
            <a:spLocks noGrp="1"/>
          </p:cNvSpPr>
          <p:nvPr>
            <p:ph type="subTitle" idx="1"/>
          </p:nvPr>
        </p:nvSpPr>
        <p:spPr>
          <a:xfrm>
            <a:off x="1987420" y="2491953"/>
            <a:ext cx="5354149" cy="1746836"/>
          </a:xfrm>
        </p:spPr>
        <p:txBody>
          <a:bodyPr vert="horz" lIns="91440" tIns="45720" rIns="91440" bIns="45720" rtlCol="0" anchor="t">
            <a:normAutofit/>
          </a:bodyPr>
          <a:lstStyle/>
          <a:p>
            <a:pPr algn="l"/>
            <a:r>
              <a:rPr lang="pt-BR" sz="1600" dirty="0">
                <a:latin typeface="Arial" panose="020B0604020202020204" pitchFamily="34" charset="0"/>
                <a:cs typeface="Arial" panose="020B0604020202020204" pitchFamily="34" charset="0"/>
              </a:rPr>
              <a:t>Gil Teixeira - </a:t>
            </a:r>
            <a:r>
              <a:rPr lang="pt-BR" sz="1600" dirty="0">
                <a:latin typeface="Arial" panose="020B0604020202020204" pitchFamily="34" charset="0"/>
                <a:cs typeface="Arial" panose="020B0604020202020204" pitchFamily="34" charset="0"/>
                <a:hlinkClick r:id="rId4"/>
              </a:rPr>
              <a:t>gilteixeira@ua.pt</a:t>
            </a:r>
            <a:r>
              <a:rPr lang="pt-BR" sz="1600" dirty="0">
                <a:latin typeface="Arial" panose="020B0604020202020204" pitchFamily="34" charset="0"/>
                <a:cs typeface="Arial" panose="020B0604020202020204" pitchFamily="34" charset="0"/>
              </a:rPr>
              <a:t> - 88194</a:t>
            </a:r>
          </a:p>
          <a:p>
            <a:pPr algn="l"/>
            <a:r>
              <a:rPr lang="es-ES" sz="1600" dirty="0">
                <a:latin typeface="Arial" panose="020B0604020202020204" pitchFamily="34" charset="0"/>
                <a:cs typeface="Arial" panose="020B0604020202020204" pitchFamily="34" charset="0"/>
              </a:rPr>
              <a:t>José Fonseca – </a:t>
            </a:r>
            <a:r>
              <a:rPr lang="es-ES" sz="1600" dirty="0">
                <a:latin typeface="Arial" panose="020B0604020202020204" pitchFamily="34" charset="0"/>
                <a:cs typeface="Arial" panose="020B0604020202020204" pitchFamily="34" charset="0"/>
                <a:hlinkClick r:id="rId5"/>
              </a:rPr>
              <a:t>jaf@ua.pt</a:t>
            </a:r>
            <a:endParaRPr lang="pt-BR" sz="1600" dirty="0">
              <a:latin typeface="Arial" panose="020B0604020202020204" pitchFamily="34" charset="0"/>
              <a:cs typeface="Arial" panose="020B0604020202020204" pitchFamily="34" charset="0"/>
            </a:endParaRPr>
          </a:p>
          <a:p>
            <a:pPr algn="l"/>
            <a:r>
              <a:rPr lang="pt-BR" sz="1600" dirty="0">
                <a:latin typeface="Arial" panose="020B0604020202020204" pitchFamily="34" charset="0"/>
                <a:cs typeface="Arial" panose="020B0604020202020204" pitchFamily="34" charset="0"/>
              </a:rPr>
              <a:t>João Almeida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6"/>
              </a:rPr>
              <a:t>jmpa@ua.pt </a:t>
            </a:r>
            <a:endParaRPr lang="en-GB" sz="1600" dirty="0">
              <a:solidFill>
                <a:prstClr val="black"/>
              </a:solidFill>
              <a:latin typeface="Aptos" panose="020B0004020202020204"/>
            </a:endParaRPr>
          </a:p>
          <a:p>
            <a:pPr algn="l"/>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rPr>
              <a:t>Emanuel Vieira - </a:t>
            </a:r>
            <a:r>
              <a:rPr kumimoji="0" lang="en-GB" sz="1600" b="0" i="0" u="none" strike="noStrike" kern="1200" cap="none" spc="0" normalizeH="0" baseline="0" noProof="0" dirty="0">
                <a:ln>
                  <a:noFill/>
                </a:ln>
                <a:solidFill>
                  <a:prstClr val="black"/>
                </a:solidFill>
                <a:effectLst/>
                <a:uLnTx/>
                <a:uFillTx/>
                <a:latin typeface="Aptos" panose="020B0004020202020204"/>
                <a:ea typeface="+mn-ea"/>
                <a:cs typeface="+mn-cs"/>
                <a:hlinkClick r:id="rId7"/>
              </a:rPr>
              <a:t>Vieira.e@ua.pt</a:t>
            </a:r>
            <a:endParaRPr lang="pt-BR" sz="1600">
              <a:latin typeface="Arial" panose="020B0604020202020204" pitchFamily="34" charset="0"/>
              <a:cs typeface="Arial" panose="020B0604020202020204" pitchFamily="34" charset="0"/>
            </a:endParaRPr>
          </a:p>
        </p:txBody>
      </p:sp>
      <p:sp>
        <p:nvSpPr>
          <p:cNvPr id="4" name="Subtítulo 2">
            <a:extLst>
              <a:ext uri="{FF2B5EF4-FFF2-40B4-BE49-F238E27FC236}">
                <a16:creationId xmlns:a16="http://schemas.microsoft.com/office/drawing/2014/main" id="{4921948E-68CC-4D2E-83F4-6E4840BCDBFF}"/>
              </a:ext>
            </a:extLst>
          </p:cNvPr>
          <p:cNvSpPr txBox="1">
            <a:spLocks/>
          </p:cNvSpPr>
          <p:nvPr/>
        </p:nvSpPr>
        <p:spPr>
          <a:xfrm>
            <a:off x="1894114" y="4411132"/>
            <a:ext cx="4036697" cy="6861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Dissertation</a:t>
            </a:r>
          </a:p>
          <a:p>
            <a:pPr algn="l" defTabSz="342891">
              <a:lnSpc>
                <a:spcPct val="105999"/>
              </a:lnSpc>
              <a:spcBef>
                <a:spcPts val="0"/>
              </a:spcBef>
              <a:defRPr sz="3800">
                <a:solidFill>
                  <a:srgbClr val="828A8D"/>
                </a:solidFill>
              </a:defRPr>
            </a:pPr>
            <a:r>
              <a:rPr lang="en-US" sz="1600" dirty="0">
                <a:solidFill>
                  <a:schemeClr val="tx1">
                    <a:lumMod val="75000"/>
                    <a:lumOff val="25000"/>
                  </a:schemeClr>
                </a:solidFill>
              </a:rPr>
              <a:t>12</a:t>
            </a:r>
            <a:r>
              <a:rPr lang="en-US" sz="1600" baseline="30000" dirty="0">
                <a:solidFill>
                  <a:schemeClr val="tx1">
                    <a:lumMod val="75000"/>
                    <a:lumOff val="25000"/>
                  </a:schemeClr>
                </a:solidFill>
              </a:rPr>
              <a:t>th</a:t>
            </a:r>
            <a:r>
              <a:rPr lang="en-US" sz="1600" dirty="0">
                <a:solidFill>
                  <a:schemeClr val="tx1">
                    <a:lumMod val="75000"/>
                    <a:lumOff val="25000"/>
                  </a:schemeClr>
                </a:solidFill>
              </a:rPr>
              <a:t> July 2024, Aveiro</a:t>
            </a:r>
          </a:p>
        </p:txBody>
      </p:sp>
      <p:pic>
        <p:nvPicPr>
          <p:cNvPr id="12" name="Imagem 11">
            <a:extLst>
              <a:ext uri="{FF2B5EF4-FFF2-40B4-BE49-F238E27FC236}">
                <a16:creationId xmlns:a16="http://schemas.microsoft.com/office/drawing/2014/main" id="{F38799B4-3C4D-4589-8EE1-B505A654CB67}"/>
              </a:ext>
            </a:extLst>
          </p:cNvPr>
          <p:cNvPicPr>
            <a:picLocks noChangeAspect="1"/>
          </p:cNvPicPr>
          <p:nvPr/>
        </p:nvPicPr>
        <p:blipFill>
          <a:blip r:embed="rId8" cstate="print">
            <a:alphaModFix amt="50000"/>
            <a:extLst>
              <a:ext uri="{28A0092B-C50C-407E-A947-70E740481C1C}">
                <a14:useLocalDpi xmlns:a14="http://schemas.microsoft.com/office/drawing/2010/main" val="0"/>
              </a:ext>
            </a:extLst>
          </a:blip>
          <a:srcRect/>
          <a:stretch/>
        </p:blipFill>
        <p:spPr>
          <a:xfrm>
            <a:off x="1331835" y="5097332"/>
            <a:ext cx="2662702" cy="1262136"/>
          </a:xfrm>
          <a:prstGeom prst="rect">
            <a:avLst/>
          </a:prstGeom>
        </p:spPr>
      </p:pic>
      <p:pic>
        <p:nvPicPr>
          <p:cNvPr id="6" name="Google Shape;79;p12">
            <a:extLst>
              <a:ext uri="{FF2B5EF4-FFF2-40B4-BE49-F238E27FC236}">
                <a16:creationId xmlns:a16="http://schemas.microsoft.com/office/drawing/2014/main" id="{5322A696-8ED0-D5B9-1EF6-5B757AB6CA2E}"/>
              </a:ext>
            </a:extLst>
          </p:cNvPr>
          <p:cNvPicPr preferRelativeResize="0"/>
          <p:nvPr/>
        </p:nvPicPr>
        <p:blipFill>
          <a:blip r:embed="rId9">
            <a:alphaModFix/>
          </a:blip>
          <a:stretch>
            <a:fillRect/>
          </a:stretch>
        </p:blipFill>
        <p:spPr>
          <a:xfrm>
            <a:off x="7341569" y="2491953"/>
            <a:ext cx="4123325" cy="2076584"/>
          </a:xfrm>
          <a:prstGeom prst="rect">
            <a:avLst/>
          </a:prstGeom>
          <a:noFill/>
          <a:ln>
            <a:noFill/>
          </a:ln>
        </p:spPr>
      </p:pic>
      <p:sp>
        <p:nvSpPr>
          <p:cNvPr id="7" name="Subtítulo 2">
            <a:extLst>
              <a:ext uri="{FF2B5EF4-FFF2-40B4-BE49-F238E27FC236}">
                <a16:creationId xmlns:a16="http://schemas.microsoft.com/office/drawing/2014/main" id="{BD6CC6D4-BAF1-21CF-6926-8C7783215EAD}"/>
              </a:ext>
            </a:extLst>
          </p:cNvPr>
          <p:cNvSpPr txBox="1">
            <a:spLocks/>
          </p:cNvSpPr>
          <p:nvPr/>
        </p:nvSpPr>
        <p:spPr>
          <a:xfrm>
            <a:off x="381000" y="2475718"/>
            <a:ext cx="1701801" cy="129460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BR" sz="1600" dirty="0">
                <a:latin typeface="Arial" panose="020B0604020202020204" pitchFamily="34" charset="0"/>
                <a:cs typeface="Arial" panose="020B0604020202020204" pitchFamily="34" charset="0"/>
              </a:rPr>
              <a:t>Student:</a:t>
            </a:r>
          </a:p>
          <a:p>
            <a:pPr algn="l"/>
            <a:r>
              <a:rPr lang="pt-BR" sz="1600" dirty="0">
                <a:latin typeface="Arial" panose="020B0604020202020204" pitchFamily="34" charset="0"/>
                <a:cs typeface="Arial" panose="020B0604020202020204" pitchFamily="34" charset="0"/>
              </a:rPr>
              <a:t>Supervisor</a:t>
            </a:r>
          </a:p>
          <a:p>
            <a:pPr algn="l"/>
            <a:r>
              <a:rPr lang="pt-BR" sz="1600" dirty="0">
                <a:latin typeface="Arial" panose="020B0604020202020204" pitchFamily="34" charset="0"/>
                <a:cs typeface="Arial" panose="020B0604020202020204" pitchFamily="34" charset="0"/>
              </a:rPr>
              <a:t>Co-supervisor</a:t>
            </a:r>
          </a:p>
          <a:p>
            <a:pPr algn="l"/>
            <a:r>
              <a:rPr lang="pt-BR" sz="1600">
                <a:latin typeface="Arial"/>
                <a:cs typeface="Arial"/>
              </a:rPr>
              <a:t>Collaborator</a:t>
            </a:r>
            <a:endParaRPr lang="pt-BR" sz="1600" dirty="0">
              <a:latin typeface="Arial" panose="020B0604020202020204" pitchFamily="34" charset="0"/>
              <a:cs typeface="Arial" panose="020B0604020202020204" pitchFamily="34" charset="0"/>
            </a:endParaRPr>
          </a:p>
        </p:txBody>
      </p:sp>
      <p:sp>
        <p:nvSpPr>
          <p:cNvPr id="18" name="Slide Number Placeholder 17">
            <a:extLst>
              <a:ext uri="{FF2B5EF4-FFF2-40B4-BE49-F238E27FC236}">
                <a16:creationId xmlns:a16="http://schemas.microsoft.com/office/drawing/2014/main" id="{F146BB40-9105-DB5B-670A-093F7DBFC3EF}"/>
              </a:ext>
            </a:extLst>
          </p:cNvPr>
          <p:cNvSpPr>
            <a:spLocks noGrp="1"/>
          </p:cNvSpPr>
          <p:nvPr>
            <p:ph type="sldNum" sz="quarter" idx="12"/>
          </p:nvPr>
        </p:nvSpPr>
        <p:spPr/>
        <p:txBody>
          <a:bodyPr/>
          <a:lstStyle/>
          <a:p>
            <a:fld id="{15A16595-07AD-4646-803E-1CCE41789BEC}" type="slidenum">
              <a:rPr lang="pt-PT" smtClean="0"/>
              <a:t>1</a:t>
            </a:fld>
            <a:endParaRPr lang="pt-PT"/>
          </a:p>
        </p:txBody>
      </p:sp>
      <p:sp>
        <p:nvSpPr>
          <p:cNvPr id="19" name="Marcador de Posição do Rodapé 4">
            <a:extLst>
              <a:ext uri="{FF2B5EF4-FFF2-40B4-BE49-F238E27FC236}">
                <a16:creationId xmlns:a16="http://schemas.microsoft.com/office/drawing/2014/main" id="{CA9D3076-6E25-DDB4-79EB-5B5259687E93}"/>
              </a:ext>
            </a:extLst>
          </p:cNvPr>
          <p:cNvSpPr>
            <a:spLocks noGrp="1"/>
          </p:cNvSpPr>
          <p:nvPr>
            <p:ph type="ftr" sz="quarter" idx="11"/>
          </p:nvPr>
        </p:nvSpPr>
        <p:spPr>
          <a:xfrm>
            <a:off x="9199459" y="6359467"/>
            <a:ext cx="2265435" cy="271422"/>
          </a:xfrm>
        </p:spPr>
        <p:txBody>
          <a:bodyPr/>
          <a:lstStyle/>
          <a:p>
            <a:r>
              <a:rPr lang="pt-PT" sz="1000" dirty="0">
                <a:solidFill>
                  <a:schemeClr val="bg2">
                    <a:lumMod val="75000"/>
                  </a:schemeClr>
                </a:solidFill>
              </a:rPr>
              <a:t>© 2024, Instituto de Telecomunicações</a:t>
            </a:r>
          </a:p>
        </p:txBody>
      </p:sp>
    </p:spTree>
    <p:extLst>
      <p:ext uri="{BB962C8B-B14F-4D97-AF65-F5344CB8AC3E}">
        <p14:creationId xmlns:p14="http://schemas.microsoft.com/office/powerpoint/2010/main" val="68447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User</a:t>
            </a:r>
            <a:r>
              <a:rPr lang="pt-PT" dirty="0"/>
              <a:t> </a:t>
            </a:r>
            <a:r>
              <a:rPr lang="pt-PT" dirty="0" err="1"/>
              <a:t>Modes</a:t>
            </a:r>
          </a:p>
        </p:txBody>
      </p:sp>
      <p:sp>
        <p:nvSpPr>
          <p:cNvPr id="6" name="Marcador de Posição de Conteúdo 5">
            <a:extLst>
              <a:ext uri="{FF2B5EF4-FFF2-40B4-BE49-F238E27FC236}">
                <a16:creationId xmlns:a16="http://schemas.microsoft.com/office/drawing/2014/main" id="{B1DDF7F5-BB63-F17D-25C0-C11F89D5B6B8}"/>
              </a:ext>
            </a:extLst>
          </p:cNvPr>
          <p:cNvSpPr>
            <a:spLocks noGrp="1"/>
          </p:cNvSpPr>
          <p:nvPr>
            <p:ph idx="1"/>
          </p:nvPr>
        </p:nvSpPr>
        <p:spPr>
          <a:xfrm>
            <a:off x="848360" y="1696300"/>
            <a:ext cx="7456267" cy="4622558"/>
          </a:xfrm>
        </p:spPr>
        <p:txBody>
          <a:bodyPr vert="horz" lIns="91440" tIns="45720" rIns="91440" bIns="45720" rtlCol="0" anchor="t">
            <a:normAutofit/>
          </a:bodyPr>
          <a:lstStyle/>
          <a:p>
            <a:r>
              <a:rPr lang="pt-PT" dirty="0" err="1"/>
              <a:t>Vulnerable</a:t>
            </a:r>
            <a:r>
              <a:rPr lang="pt-PT" dirty="0"/>
              <a:t> </a:t>
            </a:r>
            <a:r>
              <a:rPr lang="pt-PT" dirty="0" err="1"/>
              <a:t>Road</a:t>
            </a:r>
            <a:r>
              <a:rPr lang="pt-PT" dirty="0"/>
              <a:t> </a:t>
            </a:r>
            <a:r>
              <a:rPr lang="pt-PT" err="1"/>
              <a:t>User</a:t>
            </a:r>
            <a:r>
              <a:rPr lang="pt-PT" dirty="0"/>
              <a:t> (</a:t>
            </a:r>
            <a:r>
              <a:rPr lang="pt-PT" b="1" dirty="0"/>
              <a:t>VRU</a:t>
            </a:r>
            <a:r>
              <a:rPr lang="pt-PT" dirty="0"/>
              <a:t>)</a:t>
            </a:r>
          </a:p>
          <a:p>
            <a:pPr lvl="1"/>
            <a:r>
              <a:rPr lang="pt-PT"/>
              <a:t>Share </a:t>
            </a:r>
            <a:r>
              <a:rPr lang="pt-PT" b="1"/>
              <a:t>VRU </a:t>
            </a:r>
            <a:r>
              <a:rPr lang="pt-PT" err="1"/>
              <a:t>location</a:t>
            </a:r>
            <a:r>
              <a:rPr lang="pt-PT"/>
              <a:t> in real time</a:t>
            </a:r>
          </a:p>
          <a:p>
            <a:pPr lvl="1"/>
            <a:r>
              <a:rPr lang="pt-PT" err="1"/>
              <a:t>Send</a:t>
            </a:r>
            <a:r>
              <a:rPr lang="pt-PT"/>
              <a:t> </a:t>
            </a:r>
            <a:r>
              <a:rPr lang="pt-PT" err="1"/>
              <a:t>and</a:t>
            </a:r>
            <a:r>
              <a:rPr lang="pt-PT"/>
              <a:t> </a:t>
            </a:r>
            <a:r>
              <a:rPr lang="pt-PT" err="1"/>
              <a:t>receive</a:t>
            </a:r>
            <a:r>
              <a:rPr lang="pt-PT"/>
              <a:t> </a:t>
            </a:r>
            <a:r>
              <a:rPr lang="pt-PT" err="1"/>
              <a:t>road</a:t>
            </a:r>
            <a:r>
              <a:rPr lang="pt-PT"/>
              <a:t> </a:t>
            </a:r>
            <a:r>
              <a:rPr lang="pt-PT" err="1"/>
              <a:t>events</a:t>
            </a:r>
            <a:endParaRPr lang="pt-PT" dirty="0"/>
          </a:p>
          <a:p>
            <a:r>
              <a:rPr lang="pt-PT" dirty="0" err="1"/>
              <a:t>Traffic</a:t>
            </a:r>
            <a:r>
              <a:rPr lang="pt-PT" dirty="0"/>
              <a:t> </a:t>
            </a:r>
            <a:r>
              <a:rPr lang="pt-PT" dirty="0" err="1"/>
              <a:t>Control</a:t>
            </a:r>
            <a:r>
              <a:rPr lang="pt-PT" dirty="0"/>
              <a:t> </a:t>
            </a:r>
            <a:r>
              <a:rPr lang="pt-PT" dirty="0" err="1"/>
              <a:t>Center</a:t>
            </a:r>
            <a:r>
              <a:rPr lang="pt-PT" dirty="0"/>
              <a:t> (</a:t>
            </a:r>
            <a:r>
              <a:rPr lang="pt-PT" b="1" dirty="0"/>
              <a:t>TCC</a:t>
            </a:r>
            <a:r>
              <a:rPr lang="pt-PT" dirty="0"/>
              <a:t>)</a:t>
            </a:r>
          </a:p>
          <a:p>
            <a:pPr lvl="1"/>
            <a:r>
              <a:rPr lang="pt-PT" dirty="0" err="1"/>
              <a:t>Monitoring</a:t>
            </a:r>
            <a:endParaRPr lang="pt-PT" dirty="0"/>
          </a:p>
          <a:p>
            <a:pPr lvl="1"/>
            <a:r>
              <a:rPr lang="pt-PT" err="1">
                <a:latin typeface="Aptos"/>
                <a:cs typeface="Arial"/>
              </a:rPr>
              <a:t>Send</a:t>
            </a:r>
            <a:r>
              <a:rPr lang="pt-PT">
                <a:latin typeface="Aptos"/>
                <a:cs typeface="Arial"/>
              </a:rPr>
              <a:t> </a:t>
            </a:r>
            <a:r>
              <a:rPr lang="pt-PT" err="1">
                <a:latin typeface="Aptos"/>
                <a:cs typeface="Arial"/>
              </a:rPr>
              <a:t>and</a:t>
            </a:r>
            <a:r>
              <a:rPr lang="pt-PT">
                <a:latin typeface="Aptos"/>
                <a:cs typeface="Arial"/>
              </a:rPr>
              <a:t> </a:t>
            </a:r>
            <a:r>
              <a:rPr lang="pt-PT" err="1">
                <a:latin typeface="Aptos"/>
                <a:cs typeface="Arial"/>
              </a:rPr>
              <a:t>receive</a:t>
            </a:r>
            <a:r>
              <a:rPr lang="pt-PT">
                <a:latin typeface="Aptos"/>
                <a:cs typeface="Arial"/>
              </a:rPr>
              <a:t> </a:t>
            </a:r>
            <a:r>
              <a:rPr lang="pt-PT" err="1">
                <a:latin typeface="Aptos"/>
                <a:cs typeface="Arial"/>
              </a:rPr>
              <a:t>road</a:t>
            </a:r>
            <a:r>
              <a:rPr lang="pt-PT">
                <a:latin typeface="Aptos"/>
                <a:cs typeface="Arial"/>
              </a:rPr>
              <a:t> </a:t>
            </a:r>
            <a:r>
              <a:rPr lang="pt-PT" err="1">
                <a:latin typeface="Aptos"/>
                <a:cs typeface="Arial"/>
              </a:rPr>
              <a:t>events</a:t>
            </a:r>
            <a:endParaRPr lang="pt-PT" err="1">
              <a:latin typeface="Aptos"/>
            </a:endParaRPr>
          </a:p>
          <a:p>
            <a:r>
              <a:rPr lang="pt-PT" dirty="0" err="1"/>
              <a:t>On-Board</a:t>
            </a:r>
            <a:r>
              <a:rPr lang="pt-PT" dirty="0"/>
              <a:t> </a:t>
            </a:r>
            <a:r>
              <a:rPr lang="pt-PT" dirty="0" err="1"/>
              <a:t>Unit</a:t>
            </a:r>
            <a:r>
              <a:rPr lang="pt-PT" dirty="0"/>
              <a:t> (</a:t>
            </a:r>
            <a:r>
              <a:rPr lang="pt-PT" b="1" dirty="0"/>
              <a:t>OBU</a:t>
            </a:r>
            <a:r>
              <a:rPr lang="pt-PT" dirty="0"/>
              <a:t>)</a:t>
            </a:r>
          </a:p>
          <a:p>
            <a:pPr lvl="1"/>
            <a:r>
              <a:rPr lang="pt-PT"/>
              <a:t>Display </a:t>
            </a:r>
            <a:r>
              <a:rPr lang="pt-PT" err="1"/>
              <a:t>all</a:t>
            </a:r>
            <a:r>
              <a:rPr lang="pt-PT"/>
              <a:t> </a:t>
            </a:r>
            <a:r>
              <a:rPr lang="pt-PT" err="1"/>
              <a:t>connected</a:t>
            </a:r>
            <a:r>
              <a:rPr lang="pt-PT"/>
              <a:t> </a:t>
            </a:r>
            <a:r>
              <a:rPr lang="pt-PT" err="1"/>
              <a:t>users</a:t>
            </a:r>
            <a:r>
              <a:rPr lang="pt-PT"/>
              <a:t> in </a:t>
            </a:r>
            <a:r>
              <a:rPr lang="pt-PT" err="1"/>
              <a:t>the</a:t>
            </a:r>
            <a:r>
              <a:rPr lang="pt-PT"/>
              <a:t> </a:t>
            </a:r>
            <a:r>
              <a:rPr lang="pt-PT" err="1"/>
              <a:t>vicinity</a:t>
            </a:r>
            <a:endParaRPr lang="pt-PT"/>
          </a:p>
          <a:p>
            <a:pPr lvl="1"/>
            <a:r>
              <a:rPr lang="pt-PT" err="1">
                <a:ea typeface="+mn-lt"/>
                <a:cs typeface="+mn-lt"/>
              </a:rPr>
              <a:t>Send</a:t>
            </a:r>
            <a:r>
              <a:rPr lang="pt-PT">
                <a:ea typeface="+mn-lt"/>
                <a:cs typeface="+mn-lt"/>
              </a:rPr>
              <a:t> </a:t>
            </a:r>
            <a:r>
              <a:rPr lang="pt-PT" err="1">
                <a:ea typeface="+mn-lt"/>
                <a:cs typeface="+mn-lt"/>
              </a:rPr>
              <a:t>and</a:t>
            </a:r>
            <a:r>
              <a:rPr lang="pt-PT">
                <a:ea typeface="+mn-lt"/>
                <a:cs typeface="+mn-lt"/>
              </a:rPr>
              <a:t> </a:t>
            </a:r>
            <a:r>
              <a:rPr lang="pt-PT" err="1">
                <a:ea typeface="+mn-lt"/>
                <a:cs typeface="+mn-lt"/>
              </a:rPr>
              <a:t>receive</a:t>
            </a:r>
            <a:r>
              <a:rPr lang="pt-PT">
                <a:ea typeface="+mn-lt"/>
                <a:cs typeface="+mn-lt"/>
              </a:rPr>
              <a:t> </a:t>
            </a:r>
            <a:r>
              <a:rPr lang="pt-PT" err="1">
                <a:ea typeface="+mn-lt"/>
                <a:cs typeface="+mn-lt"/>
              </a:rPr>
              <a:t>road</a:t>
            </a:r>
            <a:r>
              <a:rPr lang="pt-PT">
                <a:ea typeface="+mn-lt"/>
                <a:cs typeface="+mn-lt"/>
              </a:rPr>
              <a:t> </a:t>
            </a:r>
            <a:r>
              <a:rPr lang="pt-PT" err="1">
                <a:ea typeface="+mn-lt"/>
                <a:cs typeface="+mn-lt"/>
              </a:rPr>
              <a:t>events</a:t>
            </a:r>
            <a:endParaRPr lang="pt-PT">
              <a:ea typeface="+mn-lt"/>
              <a:cs typeface="+mn-lt"/>
            </a:endParaRPr>
          </a:p>
          <a:p>
            <a:pPr lvl="1"/>
            <a:r>
              <a:rPr lang="pt-PT" err="1"/>
              <a:t>Provide</a:t>
            </a:r>
            <a:r>
              <a:rPr lang="pt-PT"/>
              <a:t> </a:t>
            </a:r>
            <a:r>
              <a:rPr lang="pt-PT" err="1"/>
              <a:t>tolling</a:t>
            </a:r>
            <a:r>
              <a:rPr lang="pt-PT"/>
              <a:t> </a:t>
            </a:r>
            <a:r>
              <a:rPr lang="pt-PT" err="1"/>
              <a:t>and</a:t>
            </a:r>
            <a:r>
              <a:rPr lang="pt-PT"/>
              <a:t> </a:t>
            </a:r>
            <a:r>
              <a:rPr lang="pt-PT" b="1"/>
              <a:t>EV </a:t>
            </a:r>
            <a:r>
              <a:rPr lang="pt-PT" err="1"/>
              <a:t>charging</a:t>
            </a:r>
            <a:r>
              <a:rPr lang="pt-PT"/>
              <a:t> </a:t>
            </a:r>
            <a:r>
              <a:rPr lang="pt-PT" b="1" dirty="0"/>
              <a:t>V2X</a:t>
            </a:r>
            <a:r>
              <a:rPr lang="pt-PT"/>
              <a:t> </a:t>
            </a:r>
            <a:r>
              <a:rPr lang="pt-PT" err="1"/>
              <a:t>services</a:t>
            </a:r>
            <a:endParaRPr lang="pt-PT" dirty="0"/>
          </a:p>
          <a:p>
            <a:pPr lvl="1"/>
            <a:endParaRPr lang="pt-PT" dirty="0"/>
          </a:p>
          <a:p>
            <a:pPr lvl="1"/>
            <a:endParaRPr lang="pt-PT" dirty="0"/>
          </a:p>
        </p:txBody>
      </p:sp>
      <p:pic>
        <p:nvPicPr>
          <p:cNvPr id="4" name="Imagem 3" descr="Uma imagem com captura de ecrã, círculo, design&#10;&#10;Descrição gerada automaticamente">
            <a:extLst>
              <a:ext uri="{FF2B5EF4-FFF2-40B4-BE49-F238E27FC236}">
                <a16:creationId xmlns:a16="http://schemas.microsoft.com/office/drawing/2014/main" id="{08D544C3-A3BF-1675-4AF5-39245105F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946" y="2962482"/>
            <a:ext cx="3048000" cy="1171575"/>
          </a:xfrm>
          <a:prstGeom prst="rect">
            <a:avLst/>
          </a:prstGeom>
        </p:spPr>
      </p:pic>
      <p:sp>
        <p:nvSpPr>
          <p:cNvPr id="5" name="CaixaDeTexto 4">
            <a:extLst>
              <a:ext uri="{FF2B5EF4-FFF2-40B4-BE49-F238E27FC236}">
                <a16:creationId xmlns:a16="http://schemas.microsoft.com/office/drawing/2014/main" id="{975860A6-010F-29F7-DF3A-1A37CBDDB16A}"/>
              </a:ext>
            </a:extLst>
          </p:cNvPr>
          <p:cNvSpPr txBox="1"/>
          <p:nvPr/>
        </p:nvSpPr>
        <p:spPr>
          <a:xfrm>
            <a:off x="8252283" y="4134057"/>
            <a:ext cx="26713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dirty="0">
                <a:ea typeface="+mn-lt"/>
                <a:cs typeface="+mn-lt"/>
              </a:rPr>
              <a:t>User </a:t>
            </a:r>
            <a:r>
              <a:rPr lang="pt-PT" dirty="0" err="1">
                <a:ea typeface="+mn-lt"/>
                <a:cs typeface="+mn-lt"/>
              </a:rPr>
              <a:t>mode</a:t>
            </a:r>
            <a:r>
              <a:rPr lang="pt-PT" dirty="0">
                <a:ea typeface="+mn-lt"/>
                <a:cs typeface="+mn-lt"/>
              </a:rPr>
              <a:t> </a:t>
            </a:r>
            <a:r>
              <a:rPr lang="pt-PT" dirty="0" err="1">
                <a:ea typeface="+mn-lt"/>
                <a:cs typeface="+mn-lt"/>
              </a:rPr>
              <a:t>toggle</a:t>
            </a:r>
            <a:r>
              <a:rPr lang="pt-PT" dirty="0">
                <a:ea typeface="+mn-lt"/>
                <a:cs typeface="+mn-lt"/>
              </a:rPr>
              <a:t> </a:t>
            </a:r>
            <a:r>
              <a:rPr lang="pt-PT" dirty="0" err="1">
                <a:ea typeface="+mn-lt"/>
                <a:cs typeface="+mn-lt"/>
              </a:rPr>
              <a:t>switch</a:t>
            </a:r>
            <a:endParaRPr lang="pt-PT" dirty="0"/>
          </a:p>
        </p:txBody>
      </p:sp>
      <p:sp>
        <p:nvSpPr>
          <p:cNvPr id="13" name="Slide Number Placeholder 12">
            <a:extLst>
              <a:ext uri="{FF2B5EF4-FFF2-40B4-BE49-F238E27FC236}">
                <a16:creationId xmlns:a16="http://schemas.microsoft.com/office/drawing/2014/main" id="{BA4ADB86-35DC-FE7E-0160-75F71BD82D4D}"/>
              </a:ext>
            </a:extLst>
          </p:cNvPr>
          <p:cNvSpPr>
            <a:spLocks noGrp="1"/>
          </p:cNvSpPr>
          <p:nvPr>
            <p:ph type="sldNum" sz="quarter" idx="12"/>
          </p:nvPr>
        </p:nvSpPr>
        <p:spPr/>
        <p:txBody>
          <a:bodyPr/>
          <a:lstStyle/>
          <a:p>
            <a:fld id="{15A16595-07AD-4646-803E-1CCE41789BEC}" type="slidenum">
              <a:rPr lang="pt-PT" smtClean="0"/>
              <a:t>10</a:t>
            </a:fld>
            <a:endParaRPr lang="pt-PT"/>
          </a:p>
        </p:txBody>
      </p:sp>
    </p:spTree>
    <p:extLst>
      <p:ext uri="{BB962C8B-B14F-4D97-AF65-F5344CB8AC3E}">
        <p14:creationId xmlns:p14="http://schemas.microsoft.com/office/powerpoint/2010/main" val="1602018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Architecture</a:t>
            </a:r>
            <a:endParaRPr lang="pt-PT" dirty="0"/>
          </a:p>
        </p:txBody>
      </p:sp>
      <p:pic>
        <p:nvPicPr>
          <p:cNvPr id="4" name="Marcador de Posição de Conteúdo 3" descr="Uma imagem com texto, diagrama, captura de ecrã, desenho&#10;&#10;Descrição gerada automaticamente">
            <a:extLst>
              <a:ext uri="{FF2B5EF4-FFF2-40B4-BE49-F238E27FC236}">
                <a16:creationId xmlns:a16="http://schemas.microsoft.com/office/drawing/2014/main" id="{DD552AA2-7C9C-565F-CE56-4CF03F4222BB}"/>
              </a:ext>
            </a:extLst>
          </p:cNvPr>
          <p:cNvPicPr>
            <a:picLocks noGrp="1" noChangeAspect="1"/>
          </p:cNvPicPr>
          <p:nvPr>
            <p:ph idx="1"/>
          </p:nvPr>
        </p:nvPicPr>
        <p:blipFill>
          <a:blip r:embed="rId3"/>
          <a:stretch>
            <a:fillRect/>
          </a:stretch>
        </p:blipFill>
        <p:spPr>
          <a:xfrm>
            <a:off x="5324624" y="1704542"/>
            <a:ext cx="6871741" cy="5153891"/>
          </a:xfrm>
        </p:spPr>
      </p:pic>
      <p:sp>
        <p:nvSpPr>
          <p:cNvPr id="6" name="Marcador de Posição de Conteúdo 5">
            <a:extLst>
              <a:ext uri="{FF2B5EF4-FFF2-40B4-BE49-F238E27FC236}">
                <a16:creationId xmlns:a16="http://schemas.microsoft.com/office/drawing/2014/main" id="{863C4AFF-B37C-D062-31E4-70F7ACF1D150}"/>
              </a:ext>
            </a:extLst>
          </p:cNvPr>
          <p:cNvSpPr txBox="1">
            <a:spLocks/>
          </p:cNvSpPr>
          <p:nvPr/>
        </p:nvSpPr>
        <p:spPr>
          <a:xfrm>
            <a:off x="850491" y="1704542"/>
            <a:ext cx="5225935" cy="51484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sz="2400" err="1"/>
              <a:t>Multi</a:t>
            </a:r>
            <a:r>
              <a:rPr lang="pt-PT" sz="2400"/>
              <a:t> </a:t>
            </a:r>
            <a:r>
              <a:rPr lang="pt-PT" sz="2400" err="1"/>
              <a:t>platform</a:t>
            </a:r>
            <a:endParaRPr lang="pt-PT" err="1"/>
          </a:p>
          <a:p>
            <a:r>
              <a:rPr lang="pt-PT" sz="2400" dirty="0" err="1"/>
              <a:t>Message</a:t>
            </a:r>
            <a:r>
              <a:rPr lang="pt-PT" sz="2400" dirty="0"/>
              <a:t> </a:t>
            </a:r>
            <a:r>
              <a:rPr lang="pt-PT" sz="2400" dirty="0" err="1"/>
              <a:t>Queuing</a:t>
            </a:r>
            <a:r>
              <a:rPr lang="pt-PT" sz="2400" dirty="0"/>
              <a:t> </a:t>
            </a:r>
            <a:r>
              <a:rPr lang="pt-PT" sz="2400" dirty="0" err="1"/>
              <a:t>Telemetry</a:t>
            </a:r>
            <a:r>
              <a:rPr lang="pt-PT" sz="2400" dirty="0"/>
              <a:t> </a:t>
            </a:r>
            <a:r>
              <a:rPr lang="pt-PT" sz="2400" dirty="0" err="1"/>
              <a:t>Transport</a:t>
            </a:r>
            <a:r>
              <a:rPr lang="pt-PT" sz="2400" dirty="0"/>
              <a:t> (</a:t>
            </a:r>
            <a:r>
              <a:rPr lang="pt-PT" sz="2400" b="1" dirty="0"/>
              <a:t>MQTT</a:t>
            </a:r>
            <a:r>
              <a:rPr lang="pt-PT" sz="2400" dirty="0"/>
              <a:t>)</a:t>
            </a:r>
          </a:p>
          <a:p>
            <a:pPr lvl="1"/>
            <a:r>
              <a:rPr lang="pt-PT" sz="2000" dirty="0" err="1"/>
              <a:t>Quadtree</a:t>
            </a:r>
            <a:endParaRPr lang="pt-PT" sz="2000" dirty="0"/>
          </a:p>
          <a:p>
            <a:pPr lvl="1"/>
            <a:endParaRPr lang="pt-PT" sz="2000"/>
          </a:p>
          <a:p>
            <a:endParaRPr lang="pt-PT" sz="2400"/>
          </a:p>
          <a:p>
            <a:endParaRPr lang="pt-PT"/>
          </a:p>
          <a:p>
            <a:endParaRPr lang="pt-PT"/>
          </a:p>
          <a:p>
            <a:endParaRPr lang="pt-PT"/>
          </a:p>
          <a:p>
            <a:endParaRPr lang="pt-PT">
              <a:ea typeface="+mn-lt"/>
              <a:cs typeface="+mn-lt"/>
            </a:endParaRPr>
          </a:p>
          <a:p>
            <a:r>
              <a:rPr lang="pt-PT" sz="2400">
                <a:ea typeface="+mn-lt"/>
                <a:cs typeface="+mn-lt"/>
              </a:rPr>
              <a:t>Sensor Data </a:t>
            </a:r>
            <a:r>
              <a:rPr lang="pt-PT" sz="2400" err="1">
                <a:ea typeface="+mn-lt"/>
                <a:cs typeface="+mn-lt"/>
              </a:rPr>
              <a:t>Collection</a:t>
            </a:r>
            <a:endParaRPr lang="pt-PT" err="1"/>
          </a:p>
        </p:txBody>
      </p:sp>
      <p:pic>
        <p:nvPicPr>
          <p:cNvPr id="7" name="Picture 6" descr="A map of the world with red and blue squares&#10;&#10;Description automatically generated">
            <a:extLst>
              <a:ext uri="{FF2B5EF4-FFF2-40B4-BE49-F238E27FC236}">
                <a16:creationId xmlns:a16="http://schemas.microsoft.com/office/drawing/2014/main" id="{469AB3B9-D755-29E7-76E7-6E82DA521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855" y="3362957"/>
            <a:ext cx="3443830" cy="2422034"/>
          </a:xfrm>
          <a:prstGeom prst="rect">
            <a:avLst/>
          </a:prstGeom>
        </p:spPr>
      </p:pic>
      <p:sp>
        <p:nvSpPr>
          <p:cNvPr id="13" name="Slide Number Placeholder 12">
            <a:extLst>
              <a:ext uri="{FF2B5EF4-FFF2-40B4-BE49-F238E27FC236}">
                <a16:creationId xmlns:a16="http://schemas.microsoft.com/office/drawing/2014/main" id="{FFEB0CFC-93D6-6B5F-1B80-0173CD0AC5CE}"/>
              </a:ext>
            </a:extLst>
          </p:cNvPr>
          <p:cNvSpPr>
            <a:spLocks noGrp="1"/>
          </p:cNvSpPr>
          <p:nvPr>
            <p:ph type="sldNum" sz="quarter" idx="12"/>
          </p:nvPr>
        </p:nvSpPr>
        <p:spPr/>
        <p:txBody>
          <a:bodyPr/>
          <a:lstStyle/>
          <a:p>
            <a:fld id="{15A16595-07AD-4646-803E-1CCE41789BEC}" type="slidenum">
              <a:rPr lang="pt-PT" smtClean="0"/>
              <a:t>11</a:t>
            </a:fld>
            <a:endParaRPr lang="pt-PT"/>
          </a:p>
        </p:txBody>
      </p:sp>
    </p:spTree>
    <p:extLst>
      <p:ext uri="{BB962C8B-B14F-4D97-AF65-F5344CB8AC3E}">
        <p14:creationId xmlns:p14="http://schemas.microsoft.com/office/powerpoint/2010/main" val="8329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b="1" dirty="0" err="1"/>
              <a:t>Implementation</a:t>
            </a:r>
            <a:endParaRPr lang="pt-PT" b="1" dirty="0"/>
          </a:p>
          <a:p>
            <a:pPr lvl="1"/>
            <a:r>
              <a:rPr lang="pt-PT" b="1" dirty="0">
                <a:latin typeface="Aptos"/>
                <a:cs typeface="Arial"/>
              </a:rPr>
              <a:t>Mobile </a:t>
            </a:r>
            <a:r>
              <a:rPr lang="pt-PT" b="1" dirty="0" err="1">
                <a:latin typeface="Aptos"/>
                <a:cs typeface="Arial"/>
              </a:rPr>
              <a:t>application</a:t>
            </a:r>
            <a:endParaRPr lang="pt-PT" b="1" dirty="0">
              <a:latin typeface="Aptos"/>
              <a:cs typeface="Arial"/>
            </a:endParaRPr>
          </a:p>
          <a:p>
            <a:pPr lvl="1"/>
            <a:r>
              <a:rPr lang="pt-PT" b="1" dirty="0" err="1">
                <a:latin typeface="Aptos"/>
                <a:cs typeface="Arial"/>
              </a:rPr>
              <a:t>Message</a:t>
            </a:r>
            <a:r>
              <a:rPr lang="pt-PT" b="1" dirty="0">
                <a:latin typeface="Aptos"/>
                <a:cs typeface="Arial"/>
              </a:rPr>
              <a:t> </a:t>
            </a:r>
            <a:r>
              <a:rPr lang="pt-PT" b="1" dirty="0" err="1">
                <a:latin typeface="Aptos"/>
                <a:cs typeface="Arial"/>
              </a:rPr>
              <a:t>types</a:t>
            </a:r>
            <a:endParaRPr lang="pt-PT" b="1" dirty="0">
              <a:latin typeface="Aptos"/>
              <a:cs typeface="Arial"/>
            </a:endParaRPr>
          </a:p>
          <a:p>
            <a:r>
              <a:rPr lang="pt-PT" dirty="0" err="1">
                <a:latin typeface="Aptos"/>
                <a:cs typeface="Arial"/>
              </a:rPr>
              <a:t>Evaluation</a:t>
            </a:r>
            <a:r>
              <a:rPr lang="pt-PT" dirty="0">
                <a:latin typeface="Aptos"/>
                <a:cs typeface="Arial"/>
              </a:rPr>
              <a:t> / </a:t>
            </a:r>
            <a:r>
              <a:rPr lang="pt-PT" dirty="0" err="1">
                <a:latin typeface="Aptos"/>
                <a:cs typeface="Arial"/>
              </a:rPr>
              <a:t>Results</a:t>
            </a:r>
            <a:endParaRPr lang="en-US"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49E0033-7520-8A6E-AD58-83D5A66C1D3F}"/>
              </a:ext>
            </a:extLst>
          </p:cNvPr>
          <p:cNvSpPr>
            <a:spLocks noGrp="1"/>
          </p:cNvSpPr>
          <p:nvPr>
            <p:ph type="sldNum" sz="quarter" idx="12"/>
          </p:nvPr>
        </p:nvSpPr>
        <p:spPr/>
        <p:txBody>
          <a:bodyPr/>
          <a:lstStyle/>
          <a:p>
            <a:fld id="{15A16595-07AD-4646-803E-1CCE41789BEC}" type="slidenum">
              <a:rPr lang="pt-PT" smtClean="0"/>
              <a:t>12</a:t>
            </a:fld>
            <a:endParaRPr lang="pt-PT"/>
          </a:p>
        </p:txBody>
      </p:sp>
    </p:spTree>
    <p:extLst>
      <p:ext uri="{BB962C8B-B14F-4D97-AF65-F5344CB8AC3E}">
        <p14:creationId xmlns:p14="http://schemas.microsoft.com/office/powerpoint/2010/main" val="287253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Mobile </a:t>
            </a:r>
            <a:r>
              <a:rPr lang="pt-PT" dirty="0" err="1"/>
              <a:t>Application</a:t>
            </a:r>
            <a:r>
              <a:rPr lang="pt-PT" dirty="0"/>
              <a:t> </a:t>
            </a:r>
            <a:r>
              <a:rPr lang="pt-PT" dirty="0" err="1"/>
              <a:t>Implementation</a:t>
            </a:r>
            <a:endParaRPr lang="pt-PT" dirty="0"/>
          </a:p>
        </p:txBody>
      </p:sp>
      <p:pic>
        <p:nvPicPr>
          <p:cNvPr id="9" name="Picture 8" descr="A map of a city&#10;&#10;Description automatically generated">
            <a:extLst>
              <a:ext uri="{FF2B5EF4-FFF2-40B4-BE49-F238E27FC236}">
                <a16:creationId xmlns:a16="http://schemas.microsoft.com/office/drawing/2014/main" id="{B775A03A-6C71-55CA-052C-F90EAFC118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6304" y="1690688"/>
            <a:ext cx="2120153" cy="4664336"/>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8F201DE-092E-B458-9AB5-428143DC3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0875" y="1699403"/>
            <a:ext cx="2155173" cy="466433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EAD5B746-07EE-14DF-2311-B5A82A23C8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0466" y="1690688"/>
            <a:ext cx="2159199" cy="4673051"/>
          </a:xfrm>
          <a:prstGeom prst="rect">
            <a:avLst/>
          </a:prstGeom>
        </p:spPr>
      </p:pic>
      <p:sp>
        <p:nvSpPr>
          <p:cNvPr id="16" name="Marcador de Posição de Conteúdo 5">
            <a:extLst>
              <a:ext uri="{FF2B5EF4-FFF2-40B4-BE49-F238E27FC236}">
                <a16:creationId xmlns:a16="http://schemas.microsoft.com/office/drawing/2014/main" id="{3C94A46A-7648-C837-58EC-D1AD8C352816}"/>
              </a:ext>
            </a:extLst>
          </p:cNvPr>
          <p:cNvSpPr txBox="1">
            <a:spLocks/>
          </p:cNvSpPr>
          <p:nvPr/>
        </p:nvSpPr>
        <p:spPr>
          <a:xfrm>
            <a:off x="838200" y="1699403"/>
            <a:ext cx="3833692" cy="433101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err="1"/>
              <a:t>Screens</a:t>
            </a:r>
            <a:endParaRPr lang="pt-PT" dirty="0"/>
          </a:p>
          <a:p>
            <a:pPr lvl="1"/>
            <a:r>
              <a:rPr lang="pt-PT" dirty="0" err="1"/>
              <a:t>Sensors</a:t>
            </a:r>
            <a:endParaRPr lang="pt-PT" dirty="0"/>
          </a:p>
          <a:p>
            <a:pPr lvl="1"/>
            <a:r>
              <a:rPr lang="pt-PT" dirty="0" err="1"/>
              <a:t>Map</a:t>
            </a:r>
            <a:endParaRPr lang="pt-PT" dirty="0"/>
          </a:p>
          <a:p>
            <a:pPr lvl="1"/>
            <a:r>
              <a:rPr lang="pt-PT" dirty="0" err="1"/>
              <a:t>Settings</a:t>
            </a:r>
            <a:endParaRPr lang="pt-PT" dirty="0"/>
          </a:p>
          <a:p>
            <a:r>
              <a:rPr lang="pt-PT" dirty="0" err="1"/>
              <a:t>Dashboard</a:t>
            </a:r>
            <a:endParaRPr lang="pt-PT" dirty="0"/>
          </a:p>
          <a:p>
            <a:r>
              <a:rPr lang="pt-PT" dirty="0" err="1"/>
              <a:t>Message</a:t>
            </a:r>
            <a:r>
              <a:rPr lang="pt-PT" dirty="0"/>
              <a:t> </a:t>
            </a:r>
            <a:r>
              <a:rPr lang="pt-PT" dirty="0" err="1"/>
              <a:t>history</a:t>
            </a:r>
            <a:endParaRPr lang="pt-PT" dirty="0"/>
          </a:p>
          <a:p>
            <a:r>
              <a:rPr lang="pt-PT" dirty="0" err="1"/>
              <a:t>In-app</a:t>
            </a:r>
            <a:r>
              <a:rPr lang="pt-PT" dirty="0"/>
              <a:t> </a:t>
            </a:r>
            <a:r>
              <a:rPr lang="pt-PT" dirty="0" err="1"/>
              <a:t>notifications</a:t>
            </a:r>
            <a:endParaRPr lang="pt-PT" dirty="0"/>
          </a:p>
        </p:txBody>
      </p:sp>
      <p:pic>
        <p:nvPicPr>
          <p:cNvPr id="21" name="Picture 20">
            <a:extLst>
              <a:ext uri="{FF2B5EF4-FFF2-40B4-BE49-F238E27FC236}">
                <a16:creationId xmlns:a16="http://schemas.microsoft.com/office/drawing/2014/main" id="{C85131B0-A54A-2094-B336-630CF4B3E201}"/>
              </a:ext>
            </a:extLst>
          </p:cNvPr>
          <p:cNvPicPr>
            <a:picLocks noChangeAspect="1"/>
          </p:cNvPicPr>
          <p:nvPr/>
        </p:nvPicPr>
        <p:blipFill>
          <a:blip r:embed="rId6"/>
          <a:stretch>
            <a:fillRect/>
          </a:stretch>
        </p:blipFill>
        <p:spPr>
          <a:xfrm>
            <a:off x="838200" y="5325072"/>
            <a:ext cx="3649274" cy="1029952"/>
          </a:xfrm>
          <a:prstGeom prst="rect">
            <a:avLst/>
          </a:prstGeom>
        </p:spPr>
      </p:pic>
      <p:sp>
        <p:nvSpPr>
          <p:cNvPr id="12" name="Slide Number Placeholder 11">
            <a:extLst>
              <a:ext uri="{FF2B5EF4-FFF2-40B4-BE49-F238E27FC236}">
                <a16:creationId xmlns:a16="http://schemas.microsoft.com/office/drawing/2014/main" id="{E05677B2-B503-76A4-8017-920B90291F94}"/>
              </a:ext>
            </a:extLst>
          </p:cNvPr>
          <p:cNvSpPr>
            <a:spLocks noGrp="1"/>
          </p:cNvSpPr>
          <p:nvPr>
            <p:ph type="sldNum" sz="quarter" idx="12"/>
          </p:nvPr>
        </p:nvSpPr>
        <p:spPr/>
        <p:txBody>
          <a:bodyPr/>
          <a:lstStyle/>
          <a:p>
            <a:fld id="{15A16595-07AD-4646-803E-1CCE41789BEC}" type="slidenum">
              <a:rPr lang="pt-PT" smtClean="0"/>
              <a:t>13</a:t>
            </a:fld>
            <a:endParaRPr lang="pt-PT"/>
          </a:p>
        </p:txBody>
      </p:sp>
    </p:spTree>
    <p:extLst>
      <p:ext uri="{BB962C8B-B14F-4D97-AF65-F5344CB8AC3E}">
        <p14:creationId xmlns:p14="http://schemas.microsoft.com/office/powerpoint/2010/main" val="3110890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PT" sz="4400" b="0" i="0" u="none" strike="noStrike" dirty="0" err="1">
                <a:solidFill>
                  <a:srgbClr val="000000"/>
                </a:solidFill>
                <a:effectLst/>
                <a:highlight>
                  <a:srgbClr val="F5F5F5"/>
                </a:highlight>
                <a:latin typeface="Helvetica Neue" panose="02000503000000020004"/>
              </a:rPr>
              <a:t>European</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Telecommunications</a:t>
            </a:r>
            <a:r>
              <a:rPr lang="pt-PT" sz="4400" b="0" i="0" u="none" strike="noStrike" dirty="0">
                <a:solidFill>
                  <a:srgbClr val="000000"/>
                </a:solidFill>
                <a:effectLst/>
                <a:highlight>
                  <a:srgbClr val="F5F5F5"/>
                </a:highlight>
                <a:latin typeface="Helvetica Neue" panose="02000503000000020004"/>
              </a:rPr>
              <a:t> Standards </a:t>
            </a:r>
            <a:r>
              <a:rPr lang="pt-PT" sz="4400" b="0" i="0" u="none" strike="noStrike" dirty="0" err="1">
                <a:solidFill>
                  <a:srgbClr val="000000"/>
                </a:solidFill>
                <a:effectLst/>
                <a:highlight>
                  <a:srgbClr val="F5F5F5"/>
                </a:highlight>
                <a:latin typeface="Helvetica Neue" panose="02000503000000020004"/>
              </a:rPr>
              <a:t>Institute</a:t>
            </a:r>
            <a:r>
              <a:rPr lang="pt-PT" sz="4400" b="0" i="0" u="none" strike="noStrike" dirty="0">
                <a:solidFill>
                  <a:srgbClr val="000000"/>
                </a:solidFill>
                <a:effectLst/>
                <a:highlight>
                  <a:srgbClr val="F5F5F5"/>
                </a:highlight>
                <a:latin typeface="Helvetica Neue" panose="02000503000000020004"/>
              </a:rPr>
              <a:t> (ETSI)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endParaRPr lang="pt-PT" dirty="0"/>
          </a:p>
        </p:txBody>
      </p:sp>
      <p:sp>
        <p:nvSpPr>
          <p:cNvPr id="3" name="Subtítulo 2"/>
          <p:cNvSpPr>
            <a:spLocks noGrp="1"/>
          </p:cNvSpPr>
          <p:nvPr>
            <p:ph idx="1"/>
          </p:nvPr>
        </p:nvSpPr>
        <p:spPr>
          <a:xfrm>
            <a:off x="838200" y="1825625"/>
            <a:ext cx="4840357" cy="4351338"/>
          </a:xfrm>
        </p:spPr>
        <p:txBody>
          <a:bodyPr vert="horz" lIns="91440" tIns="45720" rIns="91440" bIns="45720" rtlCol="0" anchor="t">
            <a:noAutofit/>
          </a:bodyPr>
          <a:lstStyle/>
          <a:p>
            <a:pPr fontAlgn="base"/>
            <a:r>
              <a:rPr lang="pt-PT" sz="2400" b="1" i="0" u="none" strike="noStrike">
                <a:solidFill>
                  <a:srgbClr val="000000"/>
                </a:solidFill>
                <a:effectLst/>
                <a:latin typeface="Helvetica Neue" panose="02000503000000020004"/>
              </a:rPr>
              <a:t>DENM</a:t>
            </a:r>
            <a:r>
              <a:rPr lang="pt-PT" sz="2400" b="0" i="0" u="none" strike="noStrike">
                <a:solidFill>
                  <a:srgbClr val="000000"/>
                </a:solidFill>
                <a:effectLst/>
                <a:latin typeface="Helvetica Neue" panose="02000503000000020004"/>
              </a:rPr>
              <a:t> - </a:t>
            </a:r>
            <a:r>
              <a:rPr lang="pt-PT" sz="2400" b="0" i="0" u="none" strike="noStrike" err="1">
                <a:solidFill>
                  <a:srgbClr val="000000"/>
                </a:solidFill>
                <a:effectLst/>
                <a:latin typeface="Helvetica Neue" panose="02000503000000020004"/>
              </a:rPr>
              <a:t>Decentralized</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Environmental</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Notification</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Message</a:t>
            </a:r>
            <a:endParaRPr lang="en-US" sz="2400" b="0" i="0">
              <a:solidFill>
                <a:srgbClr val="000000"/>
              </a:solidFill>
              <a:effectLst/>
              <a:latin typeface="Arial" panose="020B0604020202020204" pitchFamily="34" charset="0"/>
              <a:cs typeface="Arial"/>
            </a:endParaRPr>
          </a:p>
          <a:p>
            <a:pPr fontAlgn="base"/>
            <a:r>
              <a:rPr lang="pt-PT" sz="2400" b="1" i="0" u="none" strike="noStrike">
                <a:solidFill>
                  <a:srgbClr val="000000"/>
                </a:solidFill>
                <a:effectLst/>
                <a:latin typeface="Helvetica Neue" panose="02000503000000020004"/>
              </a:rPr>
              <a:t>VAM</a:t>
            </a:r>
            <a:r>
              <a:rPr lang="pt-PT" sz="2400" b="0" i="0" u="none" strike="noStrike">
                <a:solidFill>
                  <a:srgbClr val="000000"/>
                </a:solidFill>
                <a:effectLst/>
                <a:latin typeface="Helvetica Neue" panose="02000503000000020004"/>
              </a:rPr>
              <a:t> - VRU </a:t>
            </a:r>
            <a:r>
              <a:rPr lang="pt-PT" sz="2400" b="0" i="0" u="none" strike="noStrike" err="1">
                <a:solidFill>
                  <a:srgbClr val="000000"/>
                </a:solidFill>
                <a:effectLst/>
                <a:latin typeface="Helvetica Neue" panose="02000503000000020004"/>
              </a:rPr>
              <a:t>Awareness</a:t>
            </a:r>
            <a:r>
              <a:rPr lang="pt-PT" sz="2400" b="0" i="0" u="none" strike="noStrike">
                <a:solidFill>
                  <a:srgbClr val="000000"/>
                </a:solidFill>
                <a:effectLst/>
                <a:latin typeface="Helvetica Neue" panose="02000503000000020004"/>
              </a:rPr>
              <a:t> </a:t>
            </a:r>
            <a:r>
              <a:rPr lang="pt-PT" sz="2400" b="0" i="0" u="none" strike="noStrike" err="1">
                <a:solidFill>
                  <a:srgbClr val="000000"/>
                </a:solidFill>
                <a:effectLst/>
                <a:latin typeface="Helvetica Neue" panose="02000503000000020004"/>
              </a:rPr>
              <a:t>Message</a:t>
            </a:r>
            <a:endParaRPr lang="en-US" sz="2400" b="0" i="0">
              <a:solidFill>
                <a:srgbClr val="000000"/>
              </a:solidFill>
              <a:effectLst/>
              <a:latin typeface="Arial" panose="020B0604020202020204" pitchFamily="34" charset="0"/>
              <a:cs typeface="Arial"/>
            </a:endParaRPr>
          </a:p>
        </p:txBody>
      </p:sp>
      <p:grpSp>
        <p:nvGrpSpPr>
          <p:cNvPr id="5" name="Group 4">
            <a:extLst>
              <a:ext uri="{FF2B5EF4-FFF2-40B4-BE49-F238E27FC236}">
                <a16:creationId xmlns:a16="http://schemas.microsoft.com/office/drawing/2014/main" id="{837CDB30-FCA7-5EB8-33A2-A51CE172410A}"/>
              </a:ext>
            </a:extLst>
          </p:cNvPr>
          <p:cNvGrpSpPr/>
          <p:nvPr/>
        </p:nvGrpSpPr>
        <p:grpSpPr>
          <a:xfrm>
            <a:off x="5048250" y="1825625"/>
            <a:ext cx="6908527" cy="4003675"/>
            <a:chOff x="5048250" y="1825625"/>
            <a:chExt cx="6908527" cy="4003675"/>
          </a:xfrm>
        </p:grpSpPr>
        <p:grpSp>
          <p:nvGrpSpPr>
            <p:cNvPr id="4" name="Group 3">
              <a:extLst>
                <a:ext uri="{FF2B5EF4-FFF2-40B4-BE49-F238E27FC236}">
                  <a16:creationId xmlns:a16="http://schemas.microsoft.com/office/drawing/2014/main" id="{55E8F6FF-BAFC-C7E1-D187-D9C4596CC1B6}"/>
                </a:ext>
              </a:extLst>
            </p:cNvPr>
            <p:cNvGrpSpPr/>
            <p:nvPr/>
          </p:nvGrpSpPr>
          <p:grpSpPr>
            <a:xfrm>
              <a:off x="5048250" y="1825625"/>
              <a:ext cx="6809505" cy="4003675"/>
              <a:chOff x="4941247" y="1825625"/>
              <a:chExt cx="6268808" cy="3669622"/>
            </a:xfrm>
          </p:grpSpPr>
          <p:sp>
            <p:nvSpPr>
              <p:cNvPr id="49" name="CaixaDeTexto 8">
                <a:extLst>
                  <a:ext uri="{FF2B5EF4-FFF2-40B4-BE49-F238E27FC236}">
                    <a16:creationId xmlns:a16="http://schemas.microsoft.com/office/drawing/2014/main" id="{AC8AD8B2-C0C1-7159-05B2-5DDC74C2D867}"/>
                  </a:ext>
                </a:extLst>
              </p:cNvPr>
              <p:cNvSpPr txBox="1"/>
              <p:nvPr/>
            </p:nvSpPr>
            <p:spPr>
              <a:xfrm>
                <a:off x="6398353" y="5156693"/>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DENMs</a:t>
                </a:r>
                <a:endParaRPr lang="pt-PT" sz="1600" b="1" dirty="0"/>
              </a:p>
            </p:txBody>
          </p:sp>
          <p:grpSp>
            <p:nvGrpSpPr>
              <p:cNvPr id="61" name="Agrupar 60">
                <a:extLst>
                  <a:ext uri="{FF2B5EF4-FFF2-40B4-BE49-F238E27FC236}">
                    <a16:creationId xmlns:a16="http://schemas.microsoft.com/office/drawing/2014/main" id="{47688FE4-CC9B-7735-86AE-7EFE92770F2C}"/>
                  </a:ext>
                </a:extLst>
              </p:cNvPr>
              <p:cNvGrpSpPr/>
              <p:nvPr/>
            </p:nvGrpSpPr>
            <p:grpSpPr>
              <a:xfrm>
                <a:off x="4941247" y="1825625"/>
                <a:ext cx="4695465" cy="3331068"/>
                <a:chOff x="4941247" y="1825625"/>
                <a:chExt cx="4695465" cy="3331068"/>
              </a:xfrm>
            </p:grpSpPr>
            <p:grpSp>
              <p:nvGrpSpPr>
                <p:cNvPr id="56" name="Agrupar 55">
                  <a:extLst>
                    <a:ext uri="{FF2B5EF4-FFF2-40B4-BE49-F238E27FC236}">
                      <a16:creationId xmlns:a16="http://schemas.microsoft.com/office/drawing/2014/main" id="{0158DEB0-D25E-AA36-594A-9D9FAC39C01C}"/>
                    </a:ext>
                  </a:extLst>
                </p:cNvPr>
                <p:cNvGrpSpPr/>
                <p:nvPr/>
              </p:nvGrpSpPr>
              <p:grpSpPr>
                <a:xfrm>
                  <a:off x="4941247" y="1825625"/>
                  <a:ext cx="3144396" cy="3331068"/>
                  <a:chOff x="6449711" y="1825625"/>
                  <a:chExt cx="3144396" cy="3331068"/>
                </a:xfrm>
              </p:grpSpPr>
              <p:pic>
                <p:nvPicPr>
                  <p:cNvPr id="48" name="Imagem 47" descr="Uma imagem com texto, captura de ecrã, software, Tipo de letra&#10;&#10;Descrição gerada automaticamente">
                    <a:extLst>
                      <a:ext uri="{FF2B5EF4-FFF2-40B4-BE49-F238E27FC236}">
                        <a16:creationId xmlns:a16="http://schemas.microsoft.com/office/drawing/2014/main" id="{A3E3C8DC-7E8B-0DAB-4D7F-FCA34375EC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9711" y="1825625"/>
                    <a:ext cx="1539131" cy="3331068"/>
                  </a:xfrm>
                  <a:prstGeom prst="rect">
                    <a:avLst/>
                  </a:prstGeom>
                </p:spPr>
              </p:pic>
              <p:pic>
                <p:nvPicPr>
                  <p:cNvPr id="55" name="Imagem 54" descr="Uma imagem com texto, captura de ecrã, Tipo de letra, design gráfico&#10;&#10;Descrição gerada automaticamente">
                    <a:extLst>
                      <a:ext uri="{FF2B5EF4-FFF2-40B4-BE49-F238E27FC236}">
                        <a16:creationId xmlns:a16="http://schemas.microsoft.com/office/drawing/2014/main" id="{C24B746D-F40F-3F67-90FA-BED827850E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54976" y="1825626"/>
                    <a:ext cx="1539131" cy="3331067"/>
                  </a:xfrm>
                  <a:prstGeom prst="rect">
                    <a:avLst/>
                  </a:prstGeom>
                </p:spPr>
              </p:pic>
            </p:grpSp>
            <p:pic>
              <p:nvPicPr>
                <p:cNvPr id="60" name="Imagem 59" descr="Uma imagem com texto, captura de ecrã, Tipo de letra, mapa&#10;&#10;Descrição gerada automaticamente">
                  <a:extLst>
                    <a:ext uri="{FF2B5EF4-FFF2-40B4-BE49-F238E27FC236}">
                      <a16:creationId xmlns:a16="http://schemas.microsoft.com/office/drawing/2014/main" id="{502B411C-C603-92D6-2E17-A19D20AED8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600" y="1840443"/>
                  <a:ext cx="1485112" cy="3316250"/>
                </a:xfrm>
                <a:prstGeom prst="rect">
                  <a:avLst/>
                </a:prstGeom>
              </p:spPr>
            </p:pic>
          </p:grpSp>
          <p:pic>
            <p:nvPicPr>
              <p:cNvPr id="64" name="Imagem 63" descr="Uma imagem com texto, mapa, captura de ecrã, diagrama&#10;&#10;Descrição gerada automaticamente">
                <a:extLst>
                  <a:ext uri="{FF2B5EF4-FFF2-40B4-BE49-F238E27FC236}">
                    <a16:creationId xmlns:a16="http://schemas.microsoft.com/office/drawing/2014/main" id="{AA23A9DA-CB6E-D052-3319-30D93A453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2669" y="1840443"/>
                <a:ext cx="1507386" cy="3316250"/>
              </a:xfrm>
              <a:prstGeom prst="rect">
                <a:avLst/>
              </a:prstGeom>
            </p:spPr>
          </p:pic>
        </p:grpSp>
        <p:sp>
          <p:nvSpPr>
            <p:cNvPr id="65" name="CaixaDeTexto 8">
              <a:extLst>
                <a:ext uri="{FF2B5EF4-FFF2-40B4-BE49-F238E27FC236}">
                  <a16:creationId xmlns:a16="http://schemas.microsoft.com/office/drawing/2014/main" id="{955B2412-736F-A0B0-1296-7D94BA7812FA}"/>
                </a:ext>
              </a:extLst>
            </p:cNvPr>
            <p:cNvSpPr txBox="1"/>
            <p:nvPr/>
          </p:nvSpPr>
          <p:spPr>
            <a:xfrm>
              <a:off x="10121330" y="5475336"/>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VAMs</a:t>
              </a:r>
              <a:endParaRPr lang="pt-PT" sz="1600" b="1" dirty="0"/>
            </a:p>
          </p:txBody>
        </p:sp>
      </p:grpSp>
      <p:sp>
        <p:nvSpPr>
          <p:cNvPr id="13" name="Slide Number Placeholder 12">
            <a:extLst>
              <a:ext uri="{FF2B5EF4-FFF2-40B4-BE49-F238E27FC236}">
                <a16:creationId xmlns:a16="http://schemas.microsoft.com/office/drawing/2014/main" id="{1C2FA640-7AAD-6EB8-B6F1-D4FC075234B4}"/>
              </a:ext>
            </a:extLst>
          </p:cNvPr>
          <p:cNvSpPr>
            <a:spLocks noGrp="1"/>
          </p:cNvSpPr>
          <p:nvPr>
            <p:ph type="sldNum" sz="quarter" idx="12"/>
          </p:nvPr>
        </p:nvSpPr>
        <p:spPr/>
        <p:txBody>
          <a:bodyPr/>
          <a:lstStyle/>
          <a:p>
            <a:fld id="{15A16595-07AD-4646-803E-1CCE41789BEC}" type="slidenum">
              <a:rPr lang="pt-PT" smtClean="0"/>
              <a:t>14</a:t>
            </a:fld>
            <a:endParaRPr lang="pt-PT"/>
          </a:p>
        </p:txBody>
      </p:sp>
    </p:spTree>
    <p:extLst>
      <p:ext uri="{BB962C8B-B14F-4D97-AF65-F5344CB8AC3E}">
        <p14:creationId xmlns:p14="http://schemas.microsoft.com/office/powerpoint/2010/main" val="342635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solidFill>
                  <a:srgbClr val="000000"/>
                </a:solidFill>
                <a:highlight>
                  <a:srgbClr val="F5F5F5"/>
                </a:highlight>
                <a:ea typeface="+mj-lt"/>
                <a:cs typeface="+mj-lt"/>
              </a:rPr>
              <a:t>Standard </a:t>
            </a:r>
            <a:r>
              <a:rPr lang="pt-PT" b="1">
                <a:solidFill>
                  <a:srgbClr val="000000"/>
                </a:solidFill>
                <a:highlight>
                  <a:srgbClr val="F5F5F5"/>
                </a:highlight>
                <a:ea typeface="+mj-lt"/>
                <a:cs typeface="+mj-lt"/>
              </a:rPr>
              <a:t>V2X</a:t>
            </a:r>
            <a:r>
              <a:rPr lang="pt-PT">
                <a:solidFill>
                  <a:srgbClr val="000000"/>
                </a:solidFill>
                <a:highlight>
                  <a:srgbClr val="F5F5F5"/>
                </a:highlight>
                <a:ea typeface="+mj-lt"/>
                <a:cs typeface="+mj-lt"/>
              </a:rPr>
              <a:t> </a:t>
            </a:r>
            <a:r>
              <a:rPr lang="pt-PT" dirty="0" err="1">
                <a:solidFill>
                  <a:srgbClr val="000000"/>
                </a:solidFill>
                <a:highlight>
                  <a:srgbClr val="F5F5F5"/>
                </a:highlight>
                <a:latin typeface="Helvetica Neue" panose="02000503000000020004"/>
              </a:rPr>
              <a:t>M</a:t>
            </a:r>
            <a:r>
              <a:rPr lang="pt-PT" err="1">
                <a:solidFill>
                  <a:srgbClr val="000000"/>
                </a:solidFill>
                <a:highlight>
                  <a:srgbClr val="F5F5F5"/>
                </a:highlight>
                <a:latin typeface="Helvetica Neue" panose="02000503000000020004"/>
              </a:rPr>
              <a:t>essages</a:t>
            </a:r>
            <a:endParaRPr lang="pt-PT" err="1"/>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CAM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Cooperative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Awareness</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CPM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Collective</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Perception</a:t>
            </a:r>
            <a:r>
              <a:rPr lang="pt-PT" b="0" i="0" u="none" strike="noStrike" dirty="0">
                <a:solidFill>
                  <a:srgbClr val="000000"/>
                </a:solidFill>
                <a:effectLst/>
                <a:highlight>
                  <a:srgbClr val="F5F5F5"/>
                </a:highlight>
                <a:latin typeface="Helvetica Neue" panose="02000503000000020004"/>
              </a:rPr>
              <a:t> </a:t>
            </a:r>
            <a:r>
              <a:rPr lang="pt-PT" b="0" i="0" u="none" strike="noStrike" dirty="0" err="1">
                <a:solidFill>
                  <a:srgbClr val="000000"/>
                </a:solidFill>
                <a:effectLst/>
                <a:highlight>
                  <a:srgbClr val="F5F5F5"/>
                </a:highlight>
                <a:latin typeface="Helvetica Neue" panose="02000503000000020004"/>
              </a:rPr>
              <a:t>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IVIM</a:t>
            </a:r>
            <a:r>
              <a:rPr lang="pt-PT" b="0" i="0" u="none" strike="noStrike" dirty="0">
                <a:solidFill>
                  <a:srgbClr val="000000"/>
                </a:solidFill>
                <a:effectLst/>
                <a:highlight>
                  <a:srgbClr val="F5F5F5"/>
                </a:highlight>
                <a:latin typeface="Helvetica Neue" panose="02000503000000020004"/>
              </a:rPr>
              <a:t> - </a:t>
            </a:r>
            <a:r>
              <a:rPr lang="fr-FR" b="0" i="0" u="none" strike="noStrike" dirty="0">
                <a:solidFill>
                  <a:srgbClr val="000000"/>
                </a:solidFill>
                <a:effectLst/>
                <a:highlight>
                  <a:srgbClr val="F5F5F5"/>
                </a:highlight>
                <a:latin typeface="Helvetica Neue" panose="02000503000000020004"/>
              </a:rPr>
              <a:t>Infrastructure to </a:t>
            </a:r>
            <a:r>
              <a:rPr lang="fr-FR" b="0" i="0" u="none" strike="noStrike" dirty="0" err="1">
                <a:solidFill>
                  <a:srgbClr val="000000"/>
                </a:solidFill>
                <a:effectLst/>
                <a:highlight>
                  <a:srgbClr val="F5F5F5"/>
                </a:highlight>
                <a:latin typeface="Helvetica Neue" panose="02000503000000020004"/>
              </a:rPr>
              <a:t>Vehicle</a:t>
            </a:r>
            <a:r>
              <a:rPr lang="fr-FR" b="0" i="0" u="none" strike="noStrike" dirty="0">
                <a:solidFill>
                  <a:srgbClr val="000000"/>
                </a:solidFill>
                <a:effectLst/>
                <a:highlight>
                  <a:srgbClr val="F5F5F5"/>
                </a:highlight>
                <a:latin typeface="Helvetica Neue" panose="02000503000000020004"/>
              </a:rPr>
              <a:t> Information Message</a:t>
            </a:r>
            <a:r>
              <a:rPr lang="en-US" b="0" i="0" dirty="0">
                <a:solidFill>
                  <a:srgbClr val="000000"/>
                </a:solidFill>
                <a:effectLst/>
                <a:highlight>
                  <a:srgbClr val="F5F5F5"/>
                </a:highlight>
                <a:latin typeface="Helvetica Neue" panose="02000503000000020004"/>
              </a:rPr>
              <a:t>​</a:t>
            </a:r>
            <a:endParaRPr lang="en-US" b="0" i="0" dirty="0">
              <a:solidFill>
                <a:srgbClr val="000000"/>
              </a:solidFill>
              <a:effectLst/>
              <a:highlight>
                <a:srgbClr val="F5F5F5"/>
              </a:highlight>
              <a:latin typeface="Arial" panose="020B0604020202020204" pitchFamily="34" charset="0"/>
            </a:endParaRPr>
          </a:p>
          <a:p>
            <a:pPr fontAlgn="base"/>
            <a:r>
              <a:rPr lang="pt-PT" b="1" i="0" u="none" strike="noStrike" dirty="0">
                <a:solidFill>
                  <a:srgbClr val="000000"/>
                </a:solidFill>
                <a:effectLst/>
                <a:highlight>
                  <a:srgbClr val="F5F5F5"/>
                </a:highlight>
                <a:latin typeface="Helvetica Neue" panose="02000503000000020004"/>
              </a:rPr>
              <a:t>HDMAP </a:t>
            </a:r>
            <a:r>
              <a:rPr lang="pt-PT" i="0" u="none" strike="noStrike" dirty="0">
                <a:solidFill>
                  <a:srgbClr val="000000"/>
                </a:solidFill>
                <a:effectLst/>
                <a:highlight>
                  <a:srgbClr val="F5F5F5"/>
                </a:highlight>
                <a:latin typeface="Helvetica Neue" panose="02000503000000020004"/>
              </a:rPr>
              <a:t>- </a:t>
            </a:r>
            <a:r>
              <a:rPr lang="en-US" b="0" i="0" dirty="0">
                <a:solidFill>
                  <a:srgbClr val="000000"/>
                </a:solidFill>
                <a:effectLst/>
                <a:highlight>
                  <a:srgbClr val="F5F5F5"/>
                </a:highlight>
                <a:latin typeface="Helvetica Neue" panose="02000503000000020004"/>
              </a:rPr>
              <a:t>​High-Definition Maps</a:t>
            </a:r>
          </a:p>
        </p:txBody>
      </p:sp>
      <p:grpSp>
        <p:nvGrpSpPr>
          <p:cNvPr id="46" name="Agrupar 45">
            <a:extLst>
              <a:ext uri="{FF2B5EF4-FFF2-40B4-BE49-F238E27FC236}">
                <a16:creationId xmlns:a16="http://schemas.microsoft.com/office/drawing/2014/main" id="{7C975CCB-50BE-0056-887A-B9FDFF9ADC18}"/>
              </a:ext>
            </a:extLst>
          </p:cNvPr>
          <p:cNvGrpSpPr/>
          <p:nvPr/>
        </p:nvGrpSpPr>
        <p:grpSpPr>
          <a:xfrm>
            <a:off x="6305550" y="1825624"/>
            <a:ext cx="4955589" cy="3790246"/>
            <a:chOff x="6653629" y="1825625"/>
            <a:chExt cx="4607510" cy="3338102"/>
          </a:xfrm>
        </p:grpSpPr>
        <p:pic>
          <p:nvPicPr>
            <p:cNvPr id="40" name="Imagem 39" descr="Uma imagem com mapa&#10;&#10;Descrição gerada automaticamente">
              <a:extLst>
                <a:ext uri="{FF2B5EF4-FFF2-40B4-BE49-F238E27FC236}">
                  <a16:creationId xmlns:a16="http://schemas.microsoft.com/office/drawing/2014/main" id="{AA82106E-E259-66C5-B321-7B39BC4513C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21246" y="1835150"/>
              <a:ext cx="1362075" cy="2933700"/>
            </a:xfrm>
            <a:prstGeom prst="rect">
              <a:avLst/>
            </a:prstGeom>
          </p:spPr>
        </p:pic>
        <p:pic>
          <p:nvPicPr>
            <p:cNvPr id="41" name="Imagem 40">
              <a:extLst>
                <a:ext uri="{FF2B5EF4-FFF2-40B4-BE49-F238E27FC236}">
                  <a16:creationId xmlns:a16="http://schemas.microsoft.com/office/drawing/2014/main" id="{9917A3FF-FAA6-036A-D43D-8A94A21A1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99064" y="1825625"/>
              <a:ext cx="1362075" cy="2952750"/>
            </a:xfrm>
            <a:prstGeom prst="rect">
              <a:avLst/>
            </a:prstGeom>
          </p:spPr>
        </p:pic>
        <p:sp>
          <p:nvSpPr>
            <p:cNvPr id="42" name="CaixaDeTexto 8">
              <a:extLst>
                <a:ext uri="{FF2B5EF4-FFF2-40B4-BE49-F238E27FC236}">
                  <a16:creationId xmlns:a16="http://schemas.microsoft.com/office/drawing/2014/main" id="{C4EC1588-561A-B386-72E7-D4E60D58C25E}"/>
                </a:ext>
              </a:extLst>
            </p:cNvPr>
            <p:cNvSpPr txBox="1"/>
            <p:nvPr/>
          </p:nvSpPr>
          <p:spPr>
            <a:xfrm>
              <a:off x="6653629" y="4865560"/>
              <a:ext cx="1706526"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err="1">
                  <a:latin typeface="Arial"/>
                  <a:ea typeface="ＭＳ Ｐゴシック"/>
                </a:rPr>
                <a:t>CAMs</a:t>
              </a:r>
              <a:r>
                <a:rPr lang="pt-PT" sz="1600" b="1" dirty="0">
                  <a:latin typeface="Arial"/>
                  <a:ea typeface="ＭＳ Ｐゴシック"/>
                </a:rPr>
                <a:t> </a:t>
              </a:r>
              <a:r>
                <a:rPr lang="pt-PT" sz="1600" dirty="0" err="1">
                  <a:latin typeface="Arial"/>
                  <a:ea typeface="ＭＳ Ｐゴシック"/>
                </a:rPr>
                <a:t>and</a:t>
              </a:r>
              <a:r>
                <a:rPr lang="pt-PT" sz="1600" b="1" dirty="0">
                  <a:latin typeface="Arial"/>
                  <a:ea typeface="ＭＳ Ｐゴシック"/>
                </a:rPr>
                <a:t> CPM</a:t>
              </a:r>
              <a:endParaRPr lang="pt-PT" sz="1600" b="1" dirty="0"/>
            </a:p>
          </p:txBody>
        </p:sp>
        <p:sp>
          <p:nvSpPr>
            <p:cNvPr id="43" name="CaixaDeTexto 11">
              <a:extLst>
                <a:ext uri="{FF2B5EF4-FFF2-40B4-BE49-F238E27FC236}">
                  <a16:creationId xmlns:a16="http://schemas.microsoft.com/office/drawing/2014/main" id="{35371680-1151-1122-B188-78A9D6F8A1DB}"/>
                </a:ext>
              </a:extLst>
            </p:cNvPr>
            <p:cNvSpPr txBox="1"/>
            <p:nvPr/>
          </p:nvSpPr>
          <p:spPr>
            <a:xfrm>
              <a:off x="10122901" y="4865560"/>
              <a:ext cx="923925"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HDMAP</a:t>
              </a:r>
              <a:endParaRPr lang="pt-PT" sz="1600" b="1" dirty="0"/>
            </a:p>
          </p:txBody>
        </p:sp>
        <p:pic>
          <p:nvPicPr>
            <p:cNvPr id="44" name="Imagem 43">
              <a:extLst>
                <a:ext uri="{FF2B5EF4-FFF2-40B4-BE49-F238E27FC236}">
                  <a16:creationId xmlns:a16="http://schemas.microsoft.com/office/drawing/2014/main" id="{DEB93CB5-2D32-379B-7A0A-52FF35ED8B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360155" y="1825625"/>
              <a:ext cx="1362075" cy="2962275"/>
            </a:xfrm>
            <a:prstGeom prst="rect">
              <a:avLst/>
            </a:prstGeom>
          </p:spPr>
        </p:pic>
        <p:sp>
          <p:nvSpPr>
            <p:cNvPr id="45" name="CaixaDeTexto 13">
              <a:extLst>
                <a:ext uri="{FF2B5EF4-FFF2-40B4-BE49-F238E27FC236}">
                  <a16:creationId xmlns:a16="http://schemas.microsoft.com/office/drawing/2014/main" id="{3FE3550F-7817-C699-0071-AFD5C36E5145}"/>
                </a:ext>
              </a:extLst>
            </p:cNvPr>
            <p:cNvSpPr txBox="1"/>
            <p:nvPr/>
          </p:nvSpPr>
          <p:spPr>
            <a:xfrm>
              <a:off x="8726867" y="4865560"/>
              <a:ext cx="628650" cy="298167"/>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IVIM</a:t>
              </a:r>
              <a:endParaRPr lang="pt-PT" sz="1600" b="1" dirty="0"/>
            </a:p>
          </p:txBody>
        </p:sp>
      </p:grpSp>
      <p:sp>
        <p:nvSpPr>
          <p:cNvPr id="11" name="Slide Number Placeholder 10">
            <a:extLst>
              <a:ext uri="{FF2B5EF4-FFF2-40B4-BE49-F238E27FC236}">
                <a16:creationId xmlns:a16="http://schemas.microsoft.com/office/drawing/2014/main" id="{3AA6CCF9-FD84-DC1D-690E-6C24912403EB}"/>
              </a:ext>
            </a:extLst>
          </p:cNvPr>
          <p:cNvSpPr>
            <a:spLocks noGrp="1"/>
          </p:cNvSpPr>
          <p:nvPr>
            <p:ph type="sldNum" sz="quarter" idx="12"/>
          </p:nvPr>
        </p:nvSpPr>
        <p:spPr/>
        <p:txBody>
          <a:bodyPr/>
          <a:lstStyle/>
          <a:p>
            <a:fld id="{15A16595-07AD-4646-803E-1CCE41789BEC}" type="slidenum">
              <a:rPr lang="pt-PT" smtClean="0"/>
              <a:t>15</a:t>
            </a:fld>
            <a:endParaRPr lang="pt-PT"/>
          </a:p>
        </p:txBody>
      </p:sp>
    </p:spTree>
    <p:extLst>
      <p:ext uri="{BB962C8B-B14F-4D97-AF65-F5344CB8AC3E}">
        <p14:creationId xmlns:p14="http://schemas.microsoft.com/office/powerpoint/2010/main" val="164385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8">
            <a:extLst>
              <a:ext uri="{FF2B5EF4-FFF2-40B4-BE49-F238E27FC236}">
                <a16:creationId xmlns:a16="http://schemas.microsoft.com/office/drawing/2014/main" id="{B00C7FD4-6012-E5EA-00F7-703C8D5382E2}"/>
              </a:ext>
            </a:extLst>
          </p:cNvPr>
          <p:cNvSpPr txBox="1"/>
          <p:nvPr/>
        </p:nvSpPr>
        <p:spPr>
          <a:xfrm>
            <a:off x="6114168" y="5258635"/>
            <a:ext cx="323756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EVCSNM</a:t>
            </a:r>
            <a:r>
              <a:rPr lang="pt-PT" sz="1600" dirty="0">
                <a:latin typeface="Arial"/>
                <a:ea typeface="ＭＳ Ｐゴシック"/>
              </a:rPr>
              <a:t> </a:t>
            </a:r>
            <a:r>
              <a:rPr lang="pt-PT" sz="1600" dirty="0" err="1">
                <a:latin typeface="Arial"/>
                <a:ea typeface="ＭＳ Ｐゴシック"/>
              </a:rPr>
              <a:t>and</a:t>
            </a:r>
            <a:r>
              <a:rPr lang="pt-PT" sz="1600" dirty="0">
                <a:latin typeface="Arial"/>
                <a:ea typeface="ＭＳ Ｐゴシック"/>
              </a:rPr>
              <a:t> </a:t>
            </a:r>
            <a:r>
              <a:rPr lang="pt-PT" sz="1600" b="1" dirty="0">
                <a:latin typeface="Arial"/>
                <a:ea typeface="ＭＳ Ｐゴシック"/>
              </a:rPr>
              <a:t>EVRSRM</a:t>
            </a:r>
            <a:r>
              <a:rPr lang="pt-PT" sz="1600" dirty="0">
                <a:latin typeface="Arial"/>
                <a:ea typeface="ＭＳ Ｐゴシック"/>
              </a:rPr>
              <a:t> </a:t>
            </a:r>
            <a:r>
              <a:rPr lang="pt-PT" sz="1600" dirty="0" err="1">
                <a:latin typeface="Arial"/>
                <a:ea typeface="ＭＳ Ｐゴシック"/>
              </a:rPr>
              <a:t>creation</a:t>
            </a:r>
            <a:endParaRPr lang="pt-PT" sz="1600" dirty="0"/>
          </a:p>
        </p:txBody>
      </p:sp>
      <p:sp>
        <p:nvSpPr>
          <p:cNvPr id="2" name="Título 1"/>
          <p:cNvSpPr>
            <a:spLocks noGrp="1"/>
          </p:cNvSpPr>
          <p:nvPr>
            <p:ph type="title"/>
          </p:nvPr>
        </p:nvSpPr>
        <p:spPr/>
        <p:txBody>
          <a:bodyPr/>
          <a:lstStyle/>
          <a:p>
            <a:r>
              <a:rPr lang="pt-PT">
                <a:solidFill>
                  <a:srgbClr val="000000"/>
                </a:solidFill>
                <a:highlight>
                  <a:srgbClr val="F5F5F5"/>
                </a:highlight>
                <a:latin typeface="Helvetica Neue" panose="02000503000000020004"/>
              </a:rPr>
              <a:t>Standard </a:t>
            </a:r>
            <a:r>
              <a:rPr lang="pt-PT" b="1">
                <a:solidFill>
                  <a:srgbClr val="000000"/>
                </a:solidFill>
                <a:highlight>
                  <a:srgbClr val="F5F5F5"/>
                </a:highlight>
                <a:latin typeface="Helvetica Neue" panose="02000503000000020004"/>
              </a:rPr>
              <a:t>V2X</a:t>
            </a:r>
            <a:r>
              <a:rPr lang="pt-PT">
                <a:solidFill>
                  <a:srgbClr val="000000"/>
                </a:solidFill>
                <a:highlight>
                  <a:srgbClr val="F5F5F5"/>
                </a:highlight>
                <a:latin typeface="Helvetica Neue" panose="02000503000000020004"/>
              </a:rPr>
              <a:t> </a:t>
            </a:r>
            <a:r>
              <a:rPr lang="pt-PT" dirty="0" err="1">
                <a:solidFill>
                  <a:srgbClr val="000000"/>
                </a:solidFill>
                <a:highlight>
                  <a:srgbClr val="F5F5F5"/>
                </a:highlight>
                <a:latin typeface="Helvetica Neue" panose="02000503000000020004"/>
              </a:rPr>
              <a:t>M</a:t>
            </a:r>
            <a:r>
              <a:rPr lang="pt-PT" err="1">
                <a:solidFill>
                  <a:srgbClr val="000000"/>
                </a:solidFill>
                <a:highlight>
                  <a:srgbClr val="F5F5F5"/>
                </a:highlight>
                <a:latin typeface="Helvetica Neue" panose="02000503000000020004"/>
              </a:rPr>
              <a:t>essages</a:t>
            </a:r>
            <a:endParaRPr lang="pt-PT" err="1"/>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en-US" sz="2400" b="1" dirty="0">
                <a:solidFill>
                  <a:srgbClr val="000000"/>
                </a:solidFill>
                <a:latin typeface="Helvetica Neue" panose="02000503000000020004"/>
              </a:rPr>
              <a:t>EVCSNM </a:t>
            </a:r>
            <a:r>
              <a:rPr lang="en-US" sz="2400" dirty="0">
                <a:solidFill>
                  <a:srgbClr val="000000"/>
                </a:solidFill>
                <a:latin typeface="Helvetica Neue" panose="02000503000000020004"/>
              </a:rPr>
              <a:t>– Electric Vehicle Charging Spot Notification Message</a:t>
            </a:r>
            <a:endParaRPr lang="en-US" sz="2400" b="1" dirty="0">
              <a:solidFill>
                <a:srgbClr val="000000"/>
              </a:solidFill>
              <a:latin typeface="Helvetica Neue" panose="02000503000000020004"/>
            </a:endParaRPr>
          </a:p>
          <a:p>
            <a:pPr fontAlgn="base"/>
            <a:r>
              <a:rPr lang="en-US" sz="2400" b="1" i="0" dirty="0">
                <a:solidFill>
                  <a:srgbClr val="000000"/>
                </a:solidFill>
                <a:effectLst/>
                <a:latin typeface="Helvetica Neue" panose="02000503000000020004"/>
              </a:rPr>
              <a:t>EVRSRM </a:t>
            </a:r>
            <a:r>
              <a:rPr lang="en-US" sz="2400" i="0" dirty="0">
                <a:solidFill>
                  <a:srgbClr val="000000"/>
                </a:solidFill>
                <a:effectLst/>
                <a:latin typeface="Helvetica Neue" panose="02000503000000020004"/>
              </a:rPr>
              <a:t>– Electric Vehicle Recharging Spot Reservation Message</a:t>
            </a:r>
          </a:p>
          <a:p>
            <a:pPr fontAlgn="base"/>
            <a:r>
              <a:rPr lang="en-US" sz="2400" b="1" i="0" dirty="0">
                <a:solidFill>
                  <a:srgbClr val="000000"/>
                </a:solidFill>
                <a:effectLst/>
                <a:latin typeface="Helvetica Neue" panose="02000503000000020004"/>
              </a:rPr>
              <a:t>SAEM </a:t>
            </a:r>
            <a:r>
              <a:rPr lang="en-US" sz="2400" i="0" dirty="0">
                <a:solidFill>
                  <a:srgbClr val="000000"/>
                </a:solidFill>
                <a:effectLst/>
                <a:latin typeface="Helvetica Neue" panose="02000503000000020004"/>
              </a:rPr>
              <a:t>– Services Announcement Essential Message</a:t>
            </a:r>
          </a:p>
        </p:txBody>
      </p:sp>
      <p:sp>
        <p:nvSpPr>
          <p:cNvPr id="49" name="CaixaDeTexto 8">
            <a:extLst>
              <a:ext uri="{FF2B5EF4-FFF2-40B4-BE49-F238E27FC236}">
                <a16:creationId xmlns:a16="http://schemas.microsoft.com/office/drawing/2014/main" id="{AC8AD8B2-C0C1-7159-05B2-5DDC74C2D867}"/>
              </a:ext>
            </a:extLst>
          </p:cNvPr>
          <p:cNvSpPr txBox="1"/>
          <p:nvPr/>
        </p:nvSpPr>
        <p:spPr>
          <a:xfrm>
            <a:off x="9482728" y="526650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latin typeface="Arial"/>
                <a:ea typeface="ＭＳ Ｐゴシック"/>
              </a:rPr>
              <a:t>SAEM</a:t>
            </a:r>
            <a:endParaRPr lang="pt-PT" sz="1600" b="1" dirty="0"/>
          </a:p>
        </p:txBody>
      </p:sp>
      <p:pic>
        <p:nvPicPr>
          <p:cNvPr id="51" name="Imagem 50" descr="Uma imagem com texto, captura de ecrã, Tipo de letra, design&#10;&#10;Descrição gerada automaticamente">
            <a:extLst>
              <a:ext uri="{FF2B5EF4-FFF2-40B4-BE49-F238E27FC236}">
                <a16:creationId xmlns:a16="http://schemas.microsoft.com/office/drawing/2014/main" id="{0D3F3C48-6C67-9ED5-3297-1551A092F2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978" y="2783928"/>
            <a:ext cx="1202774" cy="1414462"/>
          </a:xfrm>
          <a:prstGeom prst="rect">
            <a:avLst/>
          </a:prstGeom>
        </p:spPr>
      </p:pic>
      <p:pic>
        <p:nvPicPr>
          <p:cNvPr id="53" name="Imagem 52" descr="Uma imagem com texto, captura de ecrã, mapa, diagrama&#10;&#10;Descrição gerada automaticamente">
            <a:extLst>
              <a:ext uri="{FF2B5EF4-FFF2-40B4-BE49-F238E27FC236}">
                <a16:creationId xmlns:a16="http://schemas.microsoft.com/office/drawing/2014/main" id="{8507A533-54CC-5F23-F5DB-D72AA7D788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0885" y="1825625"/>
            <a:ext cx="1539132" cy="3331068"/>
          </a:xfrm>
          <a:prstGeom prst="rect">
            <a:avLst/>
          </a:prstGeom>
        </p:spPr>
      </p:pic>
      <p:pic>
        <p:nvPicPr>
          <p:cNvPr id="5" name="Imagem 4" descr="Uma imagem com texto, captura de ecrã, software, multimédia&#10;&#10;Descrição gerada automaticamente">
            <a:extLst>
              <a:ext uri="{FF2B5EF4-FFF2-40B4-BE49-F238E27FC236}">
                <a16:creationId xmlns:a16="http://schemas.microsoft.com/office/drawing/2014/main" id="{DB2DD320-9483-629E-CD62-FB3E7954BE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2951" y="1825623"/>
            <a:ext cx="1539131" cy="3331068"/>
          </a:xfrm>
          <a:prstGeom prst="rect">
            <a:avLst/>
          </a:prstGeom>
        </p:spPr>
      </p:pic>
      <p:sp>
        <p:nvSpPr>
          <p:cNvPr id="13" name="Slide Number Placeholder 12">
            <a:extLst>
              <a:ext uri="{FF2B5EF4-FFF2-40B4-BE49-F238E27FC236}">
                <a16:creationId xmlns:a16="http://schemas.microsoft.com/office/drawing/2014/main" id="{BFB0A65C-4C28-1065-1B65-EC54FE4B724D}"/>
              </a:ext>
            </a:extLst>
          </p:cNvPr>
          <p:cNvSpPr>
            <a:spLocks noGrp="1"/>
          </p:cNvSpPr>
          <p:nvPr>
            <p:ph type="sldNum" sz="quarter" idx="12"/>
          </p:nvPr>
        </p:nvSpPr>
        <p:spPr/>
        <p:txBody>
          <a:bodyPr/>
          <a:lstStyle/>
          <a:p>
            <a:fld id="{15A16595-07AD-4646-803E-1CCE41789BEC}" type="slidenum">
              <a:rPr lang="pt-PT" smtClean="0"/>
              <a:t>16</a:t>
            </a:fld>
            <a:endParaRPr lang="pt-PT"/>
          </a:p>
        </p:txBody>
      </p:sp>
    </p:spTree>
    <p:extLst>
      <p:ext uri="{BB962C8B-B14F-4D97-AF65-F5344CB8AC3E}">
        <p14:creationId xmlns:p14="http://schemas.microsoft.com/office/powerpoint/2010/main" val="96944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a:solidFill>
                  <a:srgbClr val="000000"/>
                </a:solidFill>
                <a:effectLst/>
                <a:highlight>
                  <a:srgbClr val="F5F5F5"/>
                </a:highlight>
                <a:latin typeface="Helvetica Neue" panose="02000503000000020004"/>
              </a:rPr>
              <a:t>Sensor </a:t>
            </a:r>
            <a:r>
              <a:rPr lang="pt-PT" dirty="0" err="1">
                <a:solidFill>
                  <a:srgbClr val="000000"/>
                </a:solidFill>
                <a:highlight>
                  <a:srgbClr val="F5F5F5"/>
                </a:highlight>
                <a:latin typeface="Helvetica Neue" panose="02000503000000020004"/>
              </a:rPr>
              <a:t>M</a:t>
            </a:r>
            <a:r>
              <a:rPr lang="pt-PT" sz="4400" b="0" i="0" u="none" strike="noStrike" dirty="0" err="1">
                <a:solidFill>
                  <a:srgbClr val="000000"/>
                </a:solidFill>
                <a:effectLst/>
                <a:highlight>
                  <a:srgbClr val="F5F5F5"/>
                </a:highlight>
                <a:latin typeface="Helvetica Neue" panose="02000503000000020004"/>
              </a:rPr>
              <a:t>essages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Proprietary</a:t>
            </a:r>
            <a:r>
              <a:rPr lang="pt-PT" sz="4400" b="0" i="0" u="none" strike="noStrike" dirty="0">
                <a:solidFill>
                  <a:srgbClr val="000000"/>
                </a:solidFill>
                <a:effectLst/>
                <a:highlight>
                  <a:srgbClr val="F5F5F5"/>
                </a:highlight>
                <a:latin typeface="Helvetica Neue" panose="02000503000000020004"/>
              </a:rPr>
              <a:t>)</a:t>
            </a:r>
            <a:endParaRPr lang="pt-PT" dirty="0"/>
          </a:p>
        </p:txBody>
      </p:sp>
      <p:sp>
        <p:nvSpPr>
          <p:cNvPr id="3" name="Subtítulo 2"/>
          <p:cNvSpPr>
            <a:spLocks noGrp="1"/>
          </p:cNvSpPr>
          <p:nvPr>
            <p:ph idx="1"/>
          </p:nvPr>
        </p:nvSpPr>
        <p:spPr>
          <a:xfrm>
            <a:off x="838200" y="1825625"/>
            <a:ext cx="5386464" cy="4351338"/>
          </a:xfrm>
        </p:spPr>
        <p:txBody>
          <a:bodyPr vert="horz" lIns="91440" tIns="45720" rIns="91440" bIns="45720" rtlCol="0" anchor="t">
            <a:noAutofit/>
          </a:bodyPr>
          <a:lstStyle/>
          <a:p>
            <a:pPr fontAlgn="base"/>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a:t>
            </a:r>
            <a:r>
              <a:rPr lang="pt-PT" sz="2400" b="0" i="0" u="none" strike="noStrike" dirty="0" err="1">
                <a:solidFill>
                  <a:srgbClr val="000000"/>
                </a:solidFill>
                <a:effectLst/>
                <a:highlight>
                  <a:srgbClr val="F5F5F5"/>
                </a:highlight>
                <a:latin typeface="Helvetica Neue" panose="02000503000000020004"/>
              </a:rPr>
              <a:t>e</a:t>
            </a:r>
            <a:endParaRPr lang="pt-PT" sz="2400" b="1"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SPVSM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SmartPhone’s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i="0" u="none" strike="noStrike" dirty="0">
                <a:solidFill>
                  <a:srgbClr val="000000"/>
                </a:solidFill>
                <a:effectLst/>
                <a:highlight>
                  <a:srgbClr val="F5F5F5"/>
                </a:highlight>
                <a:latin typeface="Helvetica Neue" panose="02000503000000020004"/>
              </a:rPr>
              <a:t>OVSM</a:t>
            </a:r>
            <a:r>
              <a:rPr lang="pt-PT" b="0" i="0" u="none" strike="noStrike" dirty="0">
                <a:solidFill>
                  <a:srgbClr val="000000"/>
                </a:solidFill>
                <a:effectLst/>
                <a:highlight>
                  <a:srgbClr val="F5F5F5"/>
                </a:highlight>
                <a:latin typeface="Helvetica Neue" panose="02000503000000020004"/>
              </a:rPr>
              <a:t> – OBD-</a:t>
            </a:r>
            <a:r>
              <a:rPr lang="pt-PT" b="0" i="0" u="none" strike="noStrike" dirty="0" err="1">
                <a:solidFill>
                  <a:srgbClr val="000000"/>
                </a:solidFill>
                <a:effectLst/>
                <a:highlight>
                  <a:srgbClr val="F5F5F5"/>
                </a:highlight>
                <a:latin typeface="Helvetica Neue" panose="02000503000000020004"/>
              </a:rPr>
              <a:t>II’s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lvl="1" fontAlgn="base"/>
            <a:r>
              <a:rPr lang="pt-PT" b="1" dirty="0">
                <a:solidFill>
                  <a:srgbClr val="000000"/>
                </a:solidFill>
                <a:highlight>
                  <a:srgbClr val="F5F5F5"/>
                </a:highlight>
                <a:latin typeface="Helvetica Neue" panose="02000503000000020004"/>
              </a:rPr>
              <a:t>SN</a:t>
            </a:r>
            <a:r>
              <a:rPr lang="pt-PT" b="1" i="0" u="none" strike="noStrike" dirty="0">
                <a:solidFill>
                  <a:srgbClr val="000000"/>
                </a:solidFill>
                <a:effectLst/>
                <a:highlight>
                  <a:srgbClr val="F5F5F5"/>
                </a:highlight>
                <a:latin typeface="Helvetica Neue" panose="02000503000000020004"/>
              </a:rPr>
              <a:t>VSM</a:t>
            </a:r>
            <a:r>
              <a:rPr lang="pt-PT" b="0" i="0" u="none" strike="noStrike" dirty="0">
                <a:solidFill>
                  <a:srgbClr val="000000"/>
                </a:solidFill>
                <a:effectLst/>
                <a:highlight>
                  <a:srgbClr val="F5F5F5"/>
                </a:highlight>
                <a:latin typeface="Helvetica Neue" panose="02000503000000020004"/>
              </a:rPr>
              <a:t> – </a:t>
            </a:r>
            <a:r>
              <a:rPr lang="pt-PT" b="0" i="0" u="none" strike="noStrike" dirty="0" err="1">
                <a:solidFill>
                  <a:srgbClr val="000000"/>
                </a:solidFill>
                <a:effectLst/>
                <a:highlight>
                  <a:srgbClr val="F5F5F5"/>
                </a:highlight>
                <a:latin typeface="Helvetica Neue" panose="02000503000000020004"/>
              </a:rPr>
              <a:t>SoNar’s</a:t>
            </a:r>
            <a:r>
              <a:rPr lang="pt-PT" b="0" i="0" u="none" strike="noStrike" dirty="0">
                <a:solidFill>
                  <a:srgbClr val="000000"/>
                </a:solidFill>
                <a:effectLst/>
                <a:highlight>
                  <a:srgbClr val="F5F5F5"/>
                </a:highlight>
                <a:latin typeface="Helvetica Neue" panose="02000503000000020004"/>
              </a:rPr>
              <a:t> </a:t>
            </a:r>
            <a:r>
              <a:rPr lang="en-US" b="0" i="0" u="none" strike="noStrike" dirty="0">
                <a:solidFill>
                  <a:srgbClr val="000000"/>
                </a:solidFill>
                <a:effectLst/>
                <a:highlight>
                  <a:srgbClr val="F5F5F5"/>
                </a:highlight>
                <a:latin typeface="Helvetica Neue" panose="02000503000000020004"/>
              </a:rPr>
              <a:t>Vehicular</a:t>
            </a:r>
            <a:r>
              <a:rPr lang="pt-PT" b="0" i="0" u="none" strike="noStrike" dirty="0">
                <a:solidFill>
                  <a:srgbClr val="000000"/>
                </a:solidFill>
                <a:effectLst/>
                <a:highlight>
                  <a:srgbClr val="F5F5F5"/>
                </a:highlight>
                <a:latin typeface="Helvetica Neue" panose="02000503000000020004"/>
              </a:rPr>
              <a:t> Sensor </a:t>
            </a:r>
            <a:r>
              <a:rPr lang="pt-PT" b="0" i="0" u="none" strike="noStrike" dirty="0" err="1">
                <a:solidFill>
                  <a:srgbClr val="000000"/>
                </a:solidFill>
                <a:effectLst/>
                <a:highlight>
                  <a:srgbClr val="F5F5F5"/>
                </a:highlight>
                <a:latin typeface="Helvetica Neue" panose="02000503000000020004"/>
              </a:rPr>
              <a:t>Message</a:t>
            </a:r>
            <a:endParaRPr lang="pt-PT" b="0" i="0" u="none" strike="noStrike" dirty="0">
              <a:solidFill>
                <a:srgbClr val="000000"/>
              </a:solidFill>
              <a:effectLst/>
              <a:highlight>
                <a:srgbClr val="F5F5F5"/>
              </a:highlight>
              <a:latin typeface="Helvetica Neue" panose="02000503000000020004"/>
            </a:endParaRPr>
          </a:p>
          <a:p>
            <a:pPr fontAlgn="base"/>
            <a:endParaRPr lang="en-US" sz="2400" b="0" i="0" dirty="0">
              <a:solidFill>
                <a:srgbClr val="000000"/>
              </a:solidFill>
              <a:effectLst/>
              <a:highlight>
                <a:srgbClr val="F5F5F5"/>
              </a:highlight>
              <a:latin typeface="Arial" panose="020B0604020202020204" pitchFamily="34" charset="0"/>
            </a:endParaRPr>
          </a:p>
        </p:txBody>
      </p:sp>
      <p:pic>
        <p:nvPicPr>
          <p:cNvPr id="6" name="Imagem 5" descr="Uma imagem com texto, captura de ecrã, software, ecrã&#10;&#10;Descrição gerada automaticamente">
            <a:extLst>
              <a:ext uri="{FF2B5EF4-FFF2-40B4-BE49-F238E27FC236}">
                <a16:creationId xmlns:a16="http://schemas.microsoft.com/office/drawing/2014/main" id="{83F01BD1-E9EC-391D-23DE-DC5EFC7A8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14" y="1923318"/>
            <a:ext cx="1514122" cy="3331068"/>
          </a:xfrm>
          <a:prstGeom prst="rect">
            <a:avLst/>
          </a:prstGeom>
        </p:spPr>
      </p:pic>
      <p:sp>
        <p:nvSpPr>
          <p:cNvPr id="7" name="CaixaDeTexto 8">
            <a:extLst>
              <a:ext uri="{FF2B5EF4-FFF2-40B4-BE49-F238E27FC236}">
                <a16:creationId xmlns:a16="http://schemas.microsoft.com/office/drawing/2014/main" id="{EB4173DD-0243-DF8B-AF45-648C8E36DE62}"/>
              </a:ext>
            </a:extLst>
          </p:cNvPr>
          <p:cNvSpPr txBox="1"/>
          <p:nvPr/>
        </p:nvSpPr>
        <p:spPr>
          <a:xfrm>
            <a:off x="7683166" y="5354191"/>
            <a:ext cx="183544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latin typeface="Arial"/>
                <a:ea typeface="ＭＳ Ｐゴシック"/>
              </a:rPr>
              <a:t>Sensor </a:t>
            </a:r>
            <a:r>
              <a:rPr lang="pt-PT" sz="1600" dirty="0" err="1">
                <a:latin typeface="Arial"/>
                <a:ea typeface="ＭＳ Ｐゴシック"/>
              </a:rPr>
              <a:t>screens</a:t>
            </a:r>
            <a:endParaRPr lang="pt-PT" sz="1600" dirty="0"/>
          </a:p>
        </p:txBody>
      </p:sp>
      <p:pic>
        <p:nvPicPr>
          <p:cNvPr id="9" name="Imagem 8" descr="Uma imagem com texto, eletrónica, captura de ecrã, software&#10;&#10;Descrição gerada automaticamente">
            <a:extLst>
              <a:ext uri="{FF2B5EF4-FFF2-40B4-BE49-F238E27FC236}">
                <a16:creationId xmlns:a16="http://schemas.microsoft.com/office/drawing/2014/main" id="{3820E2A8-CED9-4658-8699-84DA15B99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4664" y="1923318"/>
            <a:ext cx="1514122" cy="3331068"/>
          </a:xfrm>
          <a:prstGeom prst="rect">
            <a:avLst/>
          </a:prstGeom>
        </p:spPr>
      </p:pic>
      <p:pic>
        <p:nvPicPr>
          <p:cNvPr id="11" name="Imagem 10" descr="Uma imagem com texto, captura de ecrã, software, Tipo de letra&#10;&#10;Descrição gerada automaticamente">
            <a:extLst>
              <a:ext uri="{FF2B5EF4-FFF2-40B4-BE49-F238E27FC236}">
                <a16:creationId xmlns:a16="http://schemas.microsoft.com/office/drawing/2014/main" id="{FEAFEBA5-B15D-2682-F162-3D59AA8428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3829" y="1923318"/>
            <a:ext cx="1514122" cy="3331068"/>
          </a:xfrm>
          <a:prstGeom prst="rect">
            <a:avLst/>
          </a:prstGeom>
        </p:spPr>
      </p:pic>
      <p:sp>
        <p:nvSpPr>
          <p:cNvPr id="15" name="Slide Number Placeholder 14">
            <a:extLst>
              <a:ext uri="{FF2B5EF4-FFF2-40B4-BE49-F238E27FC236}">
                <a16:creationId xmlns:a16="http://schemas.microsoft.com/office/drawing/2014/main" id="{145DB0FD-C83A-FBEF-71DC-F5C7B1B6AE01}"/>
              </a:ext>
            </a:extLst>
          </p:cNvPr>
          <p:cNvSpPr>
            <a:spLocks noGrp="1"/>
          </p:cNvSpPr>
          <p:nvPr>
            <p:ph type="sldNum" sz="quarter" idx="12"/>
          </p:nvPr>
        </p:nvSpPr>
        <p:spPr/>
        <p:txBody>
          <a:bodyPr/>
          <a:lstStyle/>
          <a:p>
            <a:fld id="{15A16595-07AD-4646-803E-1CCE41789BEC}" type="slidenum">
              <a:rPr lang="pt-PT" smtClean="0"/>
              <a:t>17</a:t>
            </a:fld>
            <a:endParaRPr lang="pt-PT"/>
          </a:p>
        </p:txBody>
      </p:sp>
    </p:spTree>
    <p:extLst>
      <p:ext uri="{BB962C8B-B14F-4D97-AF65-F5344CB8AC3E}">
        <p14:creationId xmlns:p14="http://schemas.microsoft.com/office/powerpoint/2010/main" val="311978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dirty="0"/>
          </a:p>
          <a:p>
            <a:r>
              <a:rPr lang="pt-PT" dirty="0" err="1"/>
              <a:t>Implementation</a:t>
            </a:r>
            <a:endParaRPr lang="pt-PT" dirty="0"/>
          </a:p>
          <a:p>
            <a:r>
              <a:rPr lang="pt-PT" b="1" dirty="0" err="1">
                <a:latin typeface="Aptos"/>
                <a:cs typeface="Arial"/>
              </a:rPr>
              <a:t>Evaluation</a:t>
            </a:r>
            <a:r>
              <a:rPr lang="pt-PT" b="1" dirty="0">
                <a:latin typeface="Aptos"/>
                <a:cs typeface="Arial"/>
              </a:rPr>
              <a:t> / </a:t>
            </a:r>
            <a:r>
              <a:rPr lang="pt-PT" b="1" dirty="0" err="1">
                <a:latin typeface="Aptos"/>
                <a:cs typeface="Arial"/>
              </a:rPr>
              <a:t>Results</a:t>
            </a:r>
            <a:endParaRPr lang="en-US" b="1" dirty="0">
              <a:latin typeface="Aptos"/>
              <a:cs typeface="Arial"/>
            </a:endParaRPr>
          </a:p>
          <a:p>
            <a:pPr lvl="1"/>
            <a:r>
              <a:rPr lang="pt-PT" b="1" dirty="0" err="1">
                <a:latin typeface="Aptos"/>
                <a:cs typeface="Arial"/>
              </a:rPr>
              <a:t>Usability</a:t>
            </a:r>
            <a:endParaRPr lang="pt-PT" b="1" dirty="0">
              <a:latin typeface="Aptos"/>
              <a:cs typeface="Arial"/>
            </a:endParaRPr>
          </a:p>
          <a:p>
            <a:pPr lvl="1"/>
            <a:r>
              <a:rPr lang="pt-PT" b="1" dirty="0">
                <a:latin typeface="Aptos"/>
                <a:cs typeface="Arial"/>
              </a:rPr>
              <a:t>Performance</a:t>
            </a:r>
          </a:p>
          <a:p>
            <a:pPr lvl="1"/>
            <a:r>
              <a:rPr lang="pt-PT" b="1" dirty="0" err="1">
                <a:latin typeface="Aptos"/>
                <a:cs typeface="Arial"/>
              </a:rPr>
              <a:t>Sensors</a:t>
            </a:r>
            <a:endParaRPr lang="pt-PT" b="1"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348F6971-9162-310B-991E-7AC8C917E31A}"/>
              </a:ext>
            </a:extLst>
          </p:cNvPr>
          <p:cNvSpPr>
            <a:spLocks noGrp="1"/>
          </p:cNvSpPr>
          <p:nvPr>
            <p:ph type="sldNum" sz="quarter" idx="12"/>
          </p:nvPr>
        </p:nvSpPr>
        <p:spPr/>
        <p:txBody>
          <a:bodyPr/>
          <a:lstStyle/>
          <a:p>
            <a:fld id="{15A16595-07AD-4646-803E-1CCE41789BEC}" type="slidenum">
              <a:rPr lang="pt-PT" smtClean="0"/>
              <a:t>18</a:t>
            </a:fld>
            <a:endParaRPr lang="pt-PT"/>
          </a:p>
        </p:txBody>
      </p:sp>
    </p:spTree>
    <p:extLst>
      <p:ext uri="{BB962C8B-B14F-4D97-AF65-F5344CB8AC3E}">
        <p14:creationId xmlns:p14="http://schemas.microsoft.com/office/powerpoint/2010/main" val="69541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Usability</a:t>
            </a:r>
            <a:endParaRPr lang="pt-PT" dirty="0"/>
          </a:p>
        </p:txBody>
      </p:sp>
      <p:sp>
        <p:nvSpPr>
          <p:cNvPr id="3" name="Subtítulo 2"/>
          <p:cNvSpPr>
            <a:spLocks noGrp="1"/>
          </p:cNvSpPr>
          <p:nvPr>
            <p:ph idx="1"/>
          </p:nvPr>
        </p:nvSpPr>
        <p:spPr>
          <a:xfrm>
            <a:off x="838200" y="1825625"/>
            <a:ext cx="5683250" cy="4351338"/>
          </a:xfrm>
        </p:spPr>
        <p:txBody>
          <a:bodyPr vert="horz" lIns="91440" tIns="45720" rIns="91440" bIns="45720" rtlCol="0" anchor="t">
            <a:noAutofit/>
          </a:bodyPr>
          <a:lstStyle/>
          <a:p>
            <a:pPr fontAlgn="base"/>
            <a:r>
              <a:rPr lang="pt-PT" b="1" dirty="0" err="1">
                <a:latin typeface="Aptos"/>
                <a:cs typeface="Arial"/>
              </a:rPr>
              <a:t>Evaluation</a:t>
            </a:r>
            <a:r>
              <a:rPr lang="pt-PT" b="1" dirty="0">
                <a:latin typeface="Aptos"/>
                <a:cs typeface="Arial"/>
              </a:rPr>
              <a:t> / </a:t>
            </a:r>
            <a:r>
              <a:rPr lang="pt-PT" b="1" dirty="0" err="1">
                <a:latin typeface="Aptos"/>
                <a:cs typeface="Arial"/>
              </a:rPr>
              <a:t>Results</a:t>
            </a:r>
            <a:endParaRPr lang="pt-PT" b="1" dirty="0">
              <a:latin typeface="Aptos"/>
              <a:cs typeface="Arial"/>
            </a:endParaRPr>
          </a:p>
          <a:p>
            <a:pPr lvl="1" fontAlgn="base"/>
            <a:r>
              <a:rPr lang="pt-PT" b="1" dirty="0" err="1">
                <a:latin typeface="Aptos"/>
                <a:cs typeface="Arial"/>
              </a:rPr>
              <a:t>Usability</a:t>
            </a:r>
            <a:endParaRPr lang="pt-PT" b="1" dirty="0"/>
          </a:p>
          <a:p>
            <a:pPr lvl="2" fontAlgn="base"/>
            <a:r>
              <a:rPr lang="pt-PT" b="1" dirty="0" err="1"/>
              <a:t>Heuristic</a:t>
            </a:r>
            <a:r>
              <a:rPr lang="pt-PT" b="1" dirty="0"/>
              <a:t> </a:t>
            </a:r>
            <a:r>
              <a:rPr lang="pt-PT" b="1" dirty="0" err="1"/>
              <a:t>Evaluation</a:t>
            </a:r>
            <a:endParaRPr lang="pt-PT" b="1" dirty="0"/>
          </a:p>
          <a:p>
            <a:pPr lvl="3" fontAlgn="base"/>
            <a:r>
              <a:rPr lang="pt-PT" b="1" dirty="0" err="1"/>
              <a:t>Nielsen’s</a:t>
            </a:r>
            <a:r>
              <a:rPr lang="pt-PT" b="1" dirty="0"/>
              <a:t> </a:t>
            </a:r>
            <a:r>
              <a:rPr lang="pt-PT" b="1" dirty="0" err="1"/>
              <a:t>heuristics</a:t>
            </a:r>
            <a:endParaRPr lang="pt-PT" b="1" dirty="0"/>
          </a:p>
          <a:p>
            <a:pPr lvl="2" fontAlgn="base"/>
            <a:r>
              <a:rPr lang="pt-PT" b="1" dirty="0" err="1"/>
              <a:t>Empiric</a:t>
            </a:r>
            <a:r>
              <a:rPr lang="pt-PT" b="1" dirty="0"/>
              <a:t> </a:t>
            </a:r>
            <a:r>
              <a:rPr lang="pt-PT" b="1" dirty="0" err="1"/>
              <a:t>Evaluation</a:t>
            </a:r>
            <a:endParaRPr lang="pt-PT" b="1" dirty="0"/>
          </a:p>
          <a:p>
            <a:pPr lvl="3" fontAlgn="base"/>
            <a:r>
              <a:rPr lang="pt-PT" b="1" i="0" dirty="0" err="1">
                <a:solidFill>
                  <a:srgbClr val="000000"/>
                </a:solidFill>
                <a:effectLst/>
                <a:highlight>
                  <a:srgbClr val="F5F5F5"/>
                </a:highlight>
                <a:latin typeface="Arial" panose="020B0604020202020204" pitchFamily="34" charset="0"/>
              </a:rPr>
              <a:t>Thinking</a:t>
            </a:r>
            <a:r>
              <a:rPr lang="pt-PT" b="1" dirty="0">
                <a:solidFill>
                  <a:srgbClr val="000000"/>
                </a:solidFill>
                <a:highlight>
                  <a:srgbClr val="F5F5F5"/>
                </a:highlight>
                <a:latin typeface="Arial" panose="020B0604020202020204" pitchFamily="34" charset="0"/>
              </a:rPr>
              <a:t> </a:t>
            </a:r>
            <a:r>
              <a:rPr lang="pt-PT" b="1" dirty="0" err="1">
                <a:solidFill>
                  <a:srgbClr val="000000"/>
                </a:solidFill>
                <a:highlight>
                  <a:srgbClr val="F5F5F5"/>
                </a:highlight>
                <a:latin typeface="Arial" panose="020B0604020202020204" pitchFamily="34" charset="0"/>
              </a:rPr>
              <a:t>aloud</a:t>
            </a:r>
            <a:endParaRPr lang="pt-PT" b="1" dirty="0">
              <a:solidFill>
                <a:srgbClr val="000000"/>
              </a:solidFill>
              <a:highlight>
                <a:srgbClr val="F5F5F5"/>
              </a:highlight>
              <a:latin typeface="Arial" panose="020B0604020202020204" pitchFamily="34" charset="0"/>
            </a:endParaRPr>
          </a:p>
          <a:p>
            <a:pPr lvl="1" fontAlgn="base"/>
            <a:r>
              <a:rPr lang="pt-PT" dirty="0"/>
              <a:t>Performance</a:t>
            </a:r>
          </a:p>
          <a:p>
            <a:pPr lvl="1" fontAlgn="base"/>
            <a:r>
              <a:rPr lang="pt-PT" dirty="0" err="1"/>
              <a:t>Sensors</a:t>
            </a:r>
            <a:endParaRPr lang="pt-PT" dirty="0"/>
          </a:p>
        </p:txBody>
      </p:sp>
      <p:pic>
        <p:nvPicPr>
          <p:cNvPr id="2050" name="Picture 2" descr="Usability Stock Photos, Royalty Free Usability Images | Depositphotos">
            <a:extLst>
              <a:ext uri="{FF2B5EF4-FFF2-40B4-BE49-F238E27FC236}">
                <a16:creationId xmlns:a16="http://schemas.microsoft.com/office/drawing/2014/main" id="{5D547E81-2E21-1FB8-5268-0E104B83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62" y="1825626"/>
            <a:ext cx="6538896" cy="435133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5865CE10-F7AC-D82B-29AD-39D2B538FA49}"/>
              </a:ext>
            </a:extLst>
          </p:cNvPr>
          <p:cNvSpPr>
            <a:spLocks noGrp="1"/>
          </p:cNvSpPr>
          <p:nvPr>
            <p:ph type="sldNum" sz="quarter" idx="12"/>
          </p:nvPr>
        </p:nvSpPr>
        <p:spPr/>
        <p:txBody>
          <a:bodyPr/>
          <a:lstStyle/>
          <a:p>
            <a:fld id="{15A16595-07AD-4646-803E-1CCE41789BEC}" type="slidenum">
              <a:rPr lang="pt-PT" smtClean="0"/>
              <a:t>19</a:t>
            </a:fld>
            <a:endParaRPr lang="pt-PT"/>
          </a:p>
        </p:txBody>
      </p:sp>
    </p:spTree>
    <p:extLst>
      <p:ext uri="{BB962C8B-B14F-4D97-AF65-F5344CB8AC3E}">
        <p14:creationId xmlns:p14="http://schemas.microsoft.com/office/powerpoint/2010/main" val="131897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dirty="0" err="1"/>
              <a:t>Architecture</a:t>
            </a:r>
            <a:endParaRPr lang="pt-PT"/>
          </a:p>
          <a:p>
            <a:r>
              <a:rPr lang="pt-PT" err="1"/>
              <a:t>Implementation</a:t>
            </a:r>
          </a:p>
          <a:p>
            <a:r>
              <a:rPr lang="pt-PT" err="1">
                <a:latin typeface="Aptos"/>
                <a:cs typeface="Arial"/>
              </a:rPr>
              <a:t>Evaluation</a:t>
            </a:r>
            <a:r>
              <a:rPr lang="pt-PT">
                <a:latin typeface="Aptos"/>
                <a:cs typeface="Arial"/>
              </a:rPr>
              <a:t> / </a:t>
            </a:r>
            <a:r>
              <a:rPr lang="pt-PT" err="1">
                <a:latin typeface="Aptos"/>
                <a:cs typeface="Arial"/>
              </a:rPr>
              <a:t>Results</a:t>
            </a:r>
            <a:endParaRPr lang="en-US" err="1">
              <a:latin typeface="Aptos"/>
              <a:cs typeface="Arial"/>
            </a:endParaRPr>
          </a:p>
          <a:p>
            <a:r>
              <a:rPr lang="pt-PT" err="1">
                <a:latin typeface="Aptos"/>
                <a:cs typeface="Arial"/>
              </a:rPr>
              <a:t>Conclusions</a:t>
            </a:r>
            <a:endParaRPr lang="pt-PT">
              <a:latin typeface="Aptos"/>
              <a:cs typeface="Arial"/>
            </a:endParaRPr>
          </a:p>
          <a:p>
            <a:r>
              <a:rPr lang="pt-PT" err="1">
                <a:ea typeface="+mn-lt"/>
                <a:cs typeface="+mn-lt"/>
              </a:rPr>
              <a:t>Publications</a:t>
            </a:r>
            <a:r>
              <a:rPr lang="pt-PT">
                <a:ea typeface="+mn-lt"/>
                <a:cs typeface="+mn-lt"/>
              </a:rPr>
              <a:t> </a:t>
            </a:r>
            <a:r>
              <a:rPr lang="pt-PT" err="1">
                <a:ea typeface="+mn-lt"/>
                <a:cs typeface="+mn-lt"/>
              </a:rPr>
              <a:t>and</a:t>
            </a:r>
            <a:r>
              <a:rPr lang="pt-PT">
                <a:ea typeface="+mn-lt"/>
                <a:cs typeface="+mn-lt"/>
              </a:rPr>
              <a:t> </a:t>
            </a:r>
            <a:r>
              <a:rPr lang="pt-PT" err="1">
                <a:ea typeface="+mn-lt"/>
                <a:cs typeface="+mn-lt"/>
              </a:rPr>
              <a:t>Contributions</a:t>
            </a:r>
          </a:p>
        </p:txBody>
      </p:sp>
      <p:sp>
        <p:nvSpPr>
          <p:cNvPr id="11" name="Slide Number Placeholder 10">
            <a:extLst>
              <a:ext uri="{FF2B5EF4-FFF2-40B4-BE49-F238E27FC236}">
                <a16:creationId xmlns:a16="http://schemas.microsoft.com/office/drawing/2014/main" id="{106389E8-3779-59FF-57C3-ED416722E362}"/>
              </a:ext>
            </a:extLst>
          </p:cNvPr>
          <p:cNvSpPr>
            <a:spLocks noGrp="1"/>
          </p:cNvSpPr>
          <p:nvPr>
            <p:ph type="sldNum" sz="quarter" idx="12"/>
          </p:nvPr>
        </p:nvSpPr>
        <p:spPr/>
        <p:txBody>
          <a:bodyPr/>
          <a:lstStyle/>
          <a:p>
            <a:fld id="{15A16595-07AD-4646-803E-1CCE41789BEC}" type="slidenum">
              <a:rPr lang="pt-PT" smtClean="0"/>
              <a:t>2</a:t>
            </a:fld>
            <a:endParaRPr lang="pt-PT"/>
          </a:p>
        </p:txBody>
      </p:sp>
    </p:spTree>
    <p:extLst>
      <p:ext uri="{BB962C8B-B14F-4D97-AF65-F5344CB8AC3E}">
        <p14:creationId xmlns:p14="http://schemas.microsoft.com/office/powerpoint/2010/main" val="1427450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6307667" cy="4351338"/>
          </a:xfrm>
        </p:spPr>
        <p:txBody>
          <a:bodyPr/>
          <a:lstStyle/>
          <a:p>
            <a:r>
              <a:rPr lang="en-US" dirty="0"/>
              <a:t>Evaluators already familiar with the application and it’s features</a:t>
            </a:r>
            <a:endParaRPr lang="pt-PT" dirty="0"/>
          </a:p>
          <a:p>
            <a:r>
              <a:rPr lang="pt-PT" dirty="0" err="1"/>
              <a:t>Problems</a:t>
            </a:r>
            <a:r>
              <a:rPr lang="pt-PT" dirty="0"/>
              <a:t> are </a:t>
            </a:r>
            <a:r>
              <a:rPr lang="pt-PT" dirty="0" err="1"/>
              <a:t>classified</a:t>
            </a:r>
            <a:r>
              <a:rPr lang="pt-PT" dirty="0"/>
              <a:t>:</a:t>
            </a:r>
          </a:p>
          <a:p>
            <a:pPr lvl="1"/>
            <a:r>
              <a:rPr lang="pt-PT" dirty="0" err="1"/>
              <a:t>by</a:t>
            </a:r>
            <a:r>
              <a:rPr lang="pt-PT" dirty="0"/>
              <a:t> </a:t>
            </a:r>
            <a:r>
              <a:rPr lang="pt-PT" dirty="0" err="1"/>
              <a:t>the</a:t>
            </a:r>
            <a:r>
              <a:rPr lang="pt-PT" dirty="0"/>
              <a:t> </a:t>
            </a:r>
            <a:r>
              <a:rPr lang="pt-PT" dirty="0" err="1"/>
              <a:t>heuristic</a:t>
            </a:r>
            <a:r>
              <a:rPr lang="pt-PT" dirty="0"/>
              <a:t> </a:t>
            </a:r>
            <a:r>
              <a:rPr lang="pt-PT" dirty="0" err="1"/>
              <a:t>that</a:t>
            </a:r>
            <a:r>
              <a:rPr lang="pt-PT" dirty="0"/>
              <a:t> relates </a:t>
            </a:r>
            <a:r>
              <a:rPr lang="pt-PT" dirty="0" err="1"/>
              <a:t>most</a:t>
            </a:r>
            <a:r>
              <a:rPr lang="pt-PT" dirty="0"/>
              <a:t> to </a:t>
            </a:r>
            <a:r>
              <a:rPr lang="pt-PT" dirty="0" err="1"/>
              <a:t>it</a:t>
            </a:r>
            <a:endParaRPr lang="pt-PT" dirty="0"/>
          </a:p>
          <a:p>
            <a:pPr lvl="1"/>
            <a:r>
              <a:rPr lang="pt-PT" dirty="0" err="1"/>
              <a:t>by</a:t>
            </a:r>
            <a:r>
              <a:rPr lang="pt-PT" dirty="0"/>
              <a:t> </a:t>
            </a:r>
            <a:r>
              <a:rPr lang="pt-PT" dirty="0" err="1"/>
              <a:t>severity</a:t>
            </a:r>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Nielsen’s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Heuristics</a:t>
            </a:r>
            <a:endParaRPr lang="pt-PT" dirty="0"/>
          </a:p>
        </p:txBody>
      </p:sp>
      <p:graphicFrame>
        <p:nvGraphicFramePr>
          <p:cNvPr id="7" name="Tabela 6">
            <a:extLst>
              <a:ext uri="{FF2B5EF4-FFF2-40B4-BE49-F238E27FC236}">
                <a16:creationId xmlns:a16="http://schemas.microsoft.com/office/drawing/2014/main" id="{2B44CFED-6726-CFF4-BB13-B797319CBB8F}"/>
              </a:ext>
            </a:extLst>
          </p:cNvPr>
          <p:cNvGraphicFramePr>
            <a:graphicFrameLocks noGrp="1"/>
          </p:cNvGraphicFramePr>
          <p:nvPr>
            <p:extLst>
              <p:ext uri="{D42A27DB-BD31-4B8C-83A1-F6EECF244321}">
                <p14:modId xmlns:p14="http://schemas.microsoft.com/office/powerpoint/2010/main" val="3745764974"/>
              </p:ext>
            </p:extLst>
          </p:nvPr>
        </p:nvGraphicFramePr>
        <p:xfrm>
          <a:off x="838200" y="4434523"/>
          <a:ext cx="5435600" cy="1262380"/>
        </p:xfrm>
        <a:graphic>
          <a:graphicData uri="http://schemas.openxmlformats.org/drawingml/2006/table">
            <a:tbl>
              <a:tblPr>
                <a:tableStyleId>{5C22544A-7EE6-4342-B048-85BDC9FD1C3A}</a:tableStyleId>
              </a:tblPr>
              <a:tblGrid>
                <a:gridCol w="838200">
                  <a:extLst>
                    <a:ext uri="{9D8B030D-6E8A-4147-A177-3AD203B41FA5}">
                      <a16:colId xmlns:a16="http://schemas.microsoft.com/office/drawing/2014/main" val="2512084146"/>
                    </a:ext>
                  </a:extLst>
                </a:gridCol>
                <a:gridCol w="4597400">
                  <a:extLst>
                    <a:ext uri="{9D8B030D-6E8A-4147-A177-3AD203B41FA5}">
                      <a16:colId xmlns:a16="http://schemas.microsoft.com/office/drawing/2014/main" val="4153893905"/>
                    </a:ext>
                  </a:extLst>
                </a:gridCol>
              </a:tblGrid>
              <a:tr h="184150">
                <a:tc>
                  <a:txBody>
                    <a:bodyPr/>
                    <a:lstStyle/>
                    <a:p>
                      <a:pPr algn="l" fontAlgn="b"/>
                      <a:r>
                        <a:rPr lang="en-US" sz="1100" u="none" strike="noStrike" dirty="0">
                          <a:effectLst/>
                        </a:rPr>
                        <a:t>Severity</a:t>
                      </a:r>
                      <a:endParaRPr lang="en-US" sz="11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en-US" sz="1100" u="none" strike="noStrike" dirty="0">
                          <a:effectLst/>
                        </a:rPr>
                        <a:t>Description</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978181807"/>
                  </a:ext>
                </a:extLst>
              </a:tr>
              <a:tr h="184150">
                <a:tc>
                  <a:txBody>
                    <a:bodyPr/>
                    <a:lstStyle/>
                    <a:p>
                      <a:pPr algn="ctr" fontAlgn="ctr"/>
                      <a:r>
                        <a:rPr lang="en-US" sz="1100" u="none" strike="noStrike">
                          <a:effectLst/>
                        </a:rPr>
                        <a:t>0</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I don't agree that this is a usability problem at all</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884985369"/>
                  </a:ext>
                </a:extLst>
              </a:tr>
              <a:tr h="184150">
                <a:tc>
                  <a:txBody>
                    <a:bodyPr/>
                    <a:lstStyle/>
                    <a:p>
                      <a:pPr algn="ctr" fontAlgn="ctr"/>
                      <a:r>
                        <a:rPr lang="en-US" sz="1100" u="none" strike="noStrike">
                          <a:effectLst/>
                        </a:rPr>
                        <a:t>1</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Cosmetic problem only: need not be fixed unless extra time is available on project</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909759180"/>
                  </a:ext>
                </a:extLst>
              </a:tr>
              <a:tr h="184150">
                <a:tc>
                  <a:txBody>
                    <a:bodyPr/>
                    <a:lstStyle/>
                    <a:p>
                      <a:pPr algn="ctr" fontAlgn="ctr"/>
                      <a:r>
                        <a:rPr lang="en-US" sz="1100" u="none" strike="noStrike">
                          <a:effectLst/>
                        </a:rPr>
                        <a:t>2</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Minor usability problem: fixing this should be given low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348675666"/>
                  </a:ext>
                </a:extLst>
              </a:tr>
              <a:tr h="184150">
                <a:tc>
                  <a:txBody>
                    <a:bodyPr/>
                    <a:lstStyle/>
                    <a:p>
                      <a:pPr algn="ctr" fontAlgn="ctr"/>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a:effectLst/>
                        </a:rPr>
                        <a:t>Major usability problem: important to fix, so should be given high priority</a:t>
                      </a:r>
                      <a:endParaRPr lang="en-US"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122541354"/>
                  </a:ext>
                </a:extLst>
              </a:tr>
              <a:tr h="184150">
                <a:tc>
                  <a:txBody>
                    <a:bodyPr/>
                    <a:lstStyle/>
                    <a:p>
                      <a:pPr algn="ctr" fontAlgn="ctr"/>
                      <a:r>
                        <a:rPr lang="en-US" sz="1100" u="none" strike="noStrike">
                          <a:effectLst/>
                        </a:rPr>
                        <a:t>4</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b"/>
                      <a:r>
                        <a:rPr lang="en-US" sz="1100" u="none" strike="noStrike" dirty="0">
                          <a:effectLst/>
                        </a:rPr>
                        <a:t>Usability catastrophe: imperative to fix this before product can be released</a:t>
                      </a:r>
                      <a:endParaRPr lang="en-US"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84496274"/>
                  </a:ext>
                </a:extLst>
              </a:tr>
            </a:tbl>
          </a:graphicData>
        </a:graphic>
      </p:graphicFrame>
      <p:sp>
        <p:nvSpPr>
          <p:cNvPr id="9" name="CaixaDeTexto 8">
            <a:extLst>
              <a:ext uri="{FF2B5EF4-FFF2-40B4-BE49-F238E27FC236}">
                <a16:creationId xmlns:a16="http://schemas.microsoft.com/office/drawing/2014/main" id="{2FF4066A-87A8-AE19-AA22-BD74F235EFC9}"/>
              </a:ext>
            </a:extLst>
          </p:cNvPr>
          <p:cNvSpPr txBox="1"/>
          <p:nvPr/>
        </p:nvSpPr>
        <p:spPr>
          <a:xfrm>
            <a:off x="2525102" y="5649388"/>
            <a:ext cx="2061796"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Severity</a:t>
            </a:r>
            <a:r>
              <a:rPr lang="pt-PT" sz="1600" dirty="0"/>
              <a:t> rating </a:t>
            </a:r>
            <a:r>
              <a:rPr lang="pt-PT" sz="1600" dirty="0" err="1"/>
              <a:t>scale</a:t>
            </a:r>
            <a:endParaRPr lang="pt-PT" sz="1600" dirty="0"/>
          </a:p>
        </p:txBody>
      </p:sp>
      <p:pic>
        <p:nvPicPr>
          <p:cNvPr id="6" name="Picture 5" descr="A graph with a curve&#10;&#10;Description automatically generated">
            <a:extLst>
              <a:ext uri="{FF2B5EF4-FFF2-40B4-BE49-F238E27FC236}">
                <a16:creationId xmlns:a16="http://schemas.microsoft.com/office/drawing/2014/main" id="{AA872AA6-79FD-C9FA-0993-8917AC92C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68" y="939627"/>
            <a:ext cx="5197536" cy="3607090"/>
          </a:xfrm>
          <a:prstGeom prst="rect">
            <a:avLst/>
          </a:prstGeom>
        </p:spPr>
      </p:pic>
      <p:sp>
        <p:nvSpPr>
          <p:cNvPr id="11" name="CaixaDeTexto 8">
            <a:extLst>
              <a:ext uri="{FF2B5EF4-FFF2-40B4-BE49-F238E27FC236}">
                <a16:creationId xmlns:a16="http://schemas.microsoft.com/office/drawing/2014/main" id="{73B35E4B-7D3D-B948-EDF4-ABB5493549EE}"/>
              </a:ext>
            </a:extLst>
          </p:cNvPr>
          <p:cNvSpPr txBox="1"/>
          <p:nvPr/>
        </p:nvSpPr>
        <p:spPr>
          <a:xfrm>
            <a:off x="6683791" y="4591697"/>
            <a:ext cx="444809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Ideal </a:t>
            </a:r>
            <a:r>
              <a:rPr lang="pt-PT" sz="1600" dirty="0" err="1"/>
              <a:t>number</a:t>
            </a:r>
            <a:r>
              <a:rPr lang="pt-PT" sz="1600" dirty="0"/>
              <a:t> </a:t>
            </a:r>
            <a:r>
              <a:rPr lang="pt-PT" sz="1600" dirty="0" err="1"/>
              <a:t>of</a:t>
            </a:r>
            <a:r>
              <a:rPr lang="pt-PT" sz="1600" dirty="0"/>
              <a:t> </a:t>
            </a:r>
            <a:r>
              <a:rPr lang="pt-PT" sz="1600" dirty="0" err="1"/>
              <a:t>evaluators</a:t>
            </a:r>
            <a:r>
              <a:rPr lang="pt-PT" sz="1600" dirty="0"/>
              <a:t> – Nielsen </a:t>
            </a:r>
            <a:r>
              <a:rPr lang="pt-PT" sz="1600" dirty="0" err="1"/>
              <a:t>group</a:t>
            </a:r>
            <a:endParaRPr lang="pt-PT" sz="1600" dirty="0"/>
          </a:p>
        </p:txBody>
      </p:sp>
      <p:sp>
        <p:nvSpPr>
          <p:cNvPr id="15" name="Slide Number Placeholder 14">
            <a:extLst>
              <a:ext uri="{FF2B5EF4-FFF2-40B4-BE49-F238E27FC236}">
                <a16:creationId xmlns:a16="http://schemas.microsoft.com/office/drawing/2014/main" id="{A0312357-9BAC-B652-06BC-EB1C2BCFA469}"/>
              </a:ext>
            </a:extLst>
          </p:cNvPr>
          <p:cNvSpPr>
            <a:spLocks noGrp="1"/>
          </p:cNvSpPr>
          <p:nvPr>
            <p:ph type="sldNum" sz="quarter" idx="12"/>
          </p:nvPr>
        </p:nvSpPr>
        <p:spPr/>
        <p:txBody>
          <a:bodyPr/>
          <a:lstStyle/>
          <a:p>
            <a:fld id="{15A16595-07AD-4646-803E-1CCE41789BEC}" type="slidenum">
              <a:rPr lang="pt-PT" smtClean="0"/>
              <a:t>20</a:t>
            </a:fld>
            <a:endParaRPr lang="pt-PT"/>
          </a:p>
        </p:txBody>
      </p:sp>
    </p:spTree>
    <p:extLst>
      <p:ext uri="{BB962C8B-B14F-4D97-AF65-F5344CB8AC3E}">
        <p14:creationId xmlns:p14="http://schemas.microsoft.com/office/powerpoint/2010/main" val="199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5617ED-94D9-DE4A-25BC-32F3B44B2C98}"/>
              </a:ext>
            </a:extLst>
          </p:cNvPr>
          <p:cNvSpPr>
            <a:spLocks noGrp="1"/>
          </p:cNvSpPr>
          <p:nvPr>
            <p:ph idx="1"/>
          </p:nvPr>
        </p:nvSpPr>
        <p:spPr>
          <a:xfrm>
            <a:off x="838200" y="1825625"/>
            <a:ext cx="4563533" cy="4351338"/>
          </a:xfrm>
        </p:spPr>
        <p:txBody>
          <a:bodyPr/>
          <a:lstStyle/>
          <a:p>
            <a:r>
              <a:rPr lang="pt-PT" dirty="0"/>
              <a:t>1st round</a:t>
            </a:r>
          </a:p>
          <a:p>
            <a:pPr lvl="1"/>
            <a:r>
              <a:rPr lang="pt-PT" dirty="0" err="1"/>
              <a:t>Evaluators</a:t>
            </a:r>
            <a:r>
              <a:rPr lang="pt-PT" dirty="0"/>
              <a:t> </a:t>
            </a:r>
            <a:r>
              <a:rPr lang="pt-PT" dirty="0" err="1"/>
              <a:t>guide</a:t>
            </a:r>
            <a:endParaRPr lang="pt-PT" dirty="0"/>
          </a:p>
          <a:p>
            <a:pPr lvl="1"/>
            <a:r>
              <a:rPr lang="pt-PT" dirty="0" err="1"/>
              <a:t>Find</a:t>
            </a:r>
            <a:r>
              <a:rPr lang="pt-PT" dirty="0"/>
              <a:t> </a:t>
            </a:r>
            <a:r>
              <a:rPr lang="pt-PT" dirty="0" err="1"/>
              <a:t>and</a:t>
            </a:r>
            <a:r>
              <a:rPr lang="pt-PT" dirty="0"/>
              <a:t> rate </a:t>
            </a:r>
            <a:r>
              <a:rPr lang="pt-PT" dirty="0" err="1"/>
              <a:t>issues</a:t>
            </a:r>
            <a:endParaRPr lang="pt-PT" dirty="0"/>
          </a:p>
          <a:p>
            <a:pPr lvl="1"/>
            <a:r>
              <a:rPr lang="pt-PT" dirty="0" err="1"/>
              <a:t>Black</a:t>
            </a:r>
            <a:r>
              <a:rPr lang="pt-PT" dirty="0"/>
              <a:t> </a:t>
            </a:r>
            <a:r>
              <a:rPr lang="pt-PT" dirty="0" err="1"/>
              <a:t>squares</a:t>
            </a:r>
            <a:endParaRPr lang="pt-PT" dirty="0"/>
          </a:p>
          <a:p>
            <a:pPr lvl="1"/>
            <a:r>
              <a:rPr lang="pt-PT" dirty="0" err="1"/>
              <a:t>Easier</a:t>
            </a:r>
            <a:r>
              <a:rPr lang="pt-PT" dirty="0"/>
              <a:t> </a:t>
            </a:r>
            <a:r>
              <a:rPr lang="pt-PT" dirty="0" err="1"/>
              <a:t>problems</a:t>
            </a:r>
            <a:r>
              <a:rPr lang="pt-PT" dirty="0"/>
              <a:t> </a:t>
            </a:r>
            <a:r>
              <a:rPr lang="pt-PT" dirty="0" err="1"/>
              <a:t>when</a:t>
            </a:r>
            <a:r>
              <a:rPr lang="pt-PT" dirty="0"/>
              <a:t> more </a:t>
            </a:r>
            <a:r>
              <a:rPr lang="pt-PT" dirty="0" err="1"/>
              <a:t>evaluators</a:t>
            </a:r>
            <a:r>
              <a:rPr lang="pt-PT" dirty="0"/>
              <a:t> </a:t>
            </a:r>
            <a:r>
              <a:rPr lang="pt-PT" dirty="0" err="1"/>
              <a:t>find</a:t>
            </a:r>
            <a:r>
              <a:rPr lang="pt-PT" dirty="0"/>
              <a:t> </a:t>
            </a:r>
            <a:r>
              <a:rPr lang="pt-PT" dirty="0" err="1"/>
              <a:t>them</a:t>
            </a:r>
            <a:endParaRPr lang="pt-PT" dirty="0"/>
          </a:p>
          <a:p>
            <a:r>
              <a:rPr lang="pt-PT" dirty="0"/>
              <a:t>2nd round</a:t>
            </a:r>
          </a:p>
          <a:p>
            <a:pPr lvl="1"/>
            <a:r>
              <a:rPr lang="pt-PT" dirty="0"/>
              <a:t>Rate </a:t>
            </a:r>
            <a:r>
              <a:rPr lang="pt-PT" dirty="0" err="1"/>
              <a:t>issues</a:t>
            </a:r>
            <a:r>
              <a:rPr lang="pt-PT" dirty="0"/>
              <a:t> </a:t>
            </a:r>
            <a:r>
              <a:rPr lang="pt-PT" dirty="0" err="1"/>
              <a:t>found</a:t>
            </a:r>
            <a:r>
              <a:rPr lang="pt-PT" dirty="0"/>
              <a:t> </a:t>
            </a:r>
            <a:r>
              <a:rPr lang="pt-PT" dirty="0" err="1"/>
              <a:t>by</a:t>
            </a:r>
            <a:r>
              <a:rPr lang="pt-PT" dirty="0"/>
              <a:t> </a:t>
            </a:r>
            <a:r>
              <a:rPr lang="pt-PT" dirty="0" err="1"/>
              <a:t>others</a:t>
            </a:r>
            <a:endParaRPr lang="pt-PT" dirty="0"/>
          </a:p>
          <a:p>
            <a:pPr lvl="1"/>
            <a:r>
              <a:rPr lang="pt-PT" dirty="0"/>
              <a:t>White </a:t>
            </a:r>
            <a:r>
              <a:rPr lang="pt-PT" dirty="0" err="1"/>
              <a:t>squares</a:t>
            </a:r>
            <a:endParaRPr lang="pt-PT" dirty="0"/>
          </a:p>
          <a:p>
            <a:endParaRPr lang="pt-PT" dirty="0"/>
          </a:p>
          <a:p>
            <a:endParaRPr lang="pt-PT" dirty="0"/>
          </a:p>
          <a:p>
            <a:endParaRPr lang="pt-PT" dirty="0"/>
          </a:p>
          <a:p>
            <a:endParaRPr lang="pt-PT" dirty="0"/>
          </a:p>
          <a:p>
            <a:endParaRPr lang="en-US" dirty="0"/>
          </a:p>
        </p:txBody>
      </p:sp>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Nielsen’s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Heuristics</a:t>
            </a:r>
            <a:endParaRPr lang="pt-PT" dirty="0"/>
          </a:p>
        </p:txBody>
      </p:sp>
      <p:pic>
        <p:nvPicPr>
          <p:cNvPr id="3" name="Imagem 4" descr="Uma imagem com texto, quadrado, puzzle de palavras-cruzadas&#10;&#10;Descrição gerada automaticamente">
            <a:extLst>
              <a:ext uri="{FF2B5EF4-FFF2-40B4-BE49-F238E27FC236}">
                <a16:creationId xmlns:a16="http://schemas.microsoft.com/office/drawing/2014/main" id="{50AB8A79-89B4-42E6-9D75-72854C8A5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0133" y="1690688"/>
            <a:ext cx="6701048" cy="2396726"/>
          </a:xfrm>
          <a:prstGeom prst="rect">
            <a:avLst/>
          </a:prstGeom>
        </p:spPr>
      </p:pic>
      <p:sp>
        <p:nvSpPr>
          <p:cNvPr id="12" name="Slide Number Placeholder 11">
            <a:extLst>
              <a:ext uri="{FF2B5EF4-FFF2-40B4-BE49-F238E27FC236}">
                <a16:creationId xmlns:a16="http://schemas.microsoft.com/office/drawing/2014/main" id="{17C95EF6-E092-2122-9786-C74ED304B448}"/>
              </a:ext>
            </a:extLst>
          </p:cNvPr>
          <p:cNvSpPr>
            <a:spLocks noGrp="1"/>
          </p:cNvSpPr>
          <p:nvPr>
            <p:ph type="sldNum" sz="quarter" idx="12"/>
          </p:nvPr>
        </p:nvSpPr>
        <p:spPr/>
        <p:txBody>
          <a:bodyPr/>
          <a:lstStyle/>
          <a:p>
            <a:fld id="{15A16595-07AD-4646-803E-1CCE41789BEC}" type="slidenum">
              <a:rPr lang="pt-PT" smtClean="0"/>
              <a:t>21</a:t>
            </a:fld>
            <a:endParaRPr lang="pt-PT"/>
          </a:p>
        </p:txBody>
      </p:sp>
    </p:spTree>
    <p:extLst>
      <p:ext uri="{BB962C8B-B14F-4D97-AF65-F5344CB8AC3E}">
        <p14:creationId xmlns:p14="http://schemas.microsoft.com/office/powerpoint/2010/main" val="1634272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Nielsen’s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Heuristics</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825625"/>
            <a:ext cx="4271681" cy="4298550"/>
          </a:xfrm>
        </p:spPr>
        <p:txBody>
          <a:bodyPr vert="horz" lIns="91440" tIns="45720" rIns="91440" bIns="45720" rtlCol="0" anchor="t">
            <a:noAutofit/>
          </a:bodyPr>
          <a:lstStyle/>
          <a:p>
            <a:pPr marL="0" indent="0" fontAlgn="base">
              <a:buNone/>
            </a:pPr>
            <a:r>
              <a:rPr lang="pt-PT" dirty="0" err="1"/>
              <a:t>Problems</a:t>
            </a:r>
            <a:r>
              <a:rPr lang="pt-PT" dirty="0"/>
              <a:t> </a:t>
            </a:r>
            <a:r>
              <a:rPr lang="pt-PT" dirty="0" err="1"/>
              <a:t>by</a:t>
            </a:r>
            <a:r>
              <a:rPr lang="pt-PT" dirty="0"/>
              <a:t> </a:t>
            </a:r>
            <a:r>
              <a:rPr lang="pt-PT" dirty="0" err="1"/>
              <a:t>severity</a:t>
            </a:r>
            <a:endParaRPr lang="pt-PT" dirty="0"/>
          </a:p>
          <a:p>
            <a:pPr fontAlgn="base"/>
            <a:r>
              <a:rPr lang="pt-PT" sz="2400" b="1" dirty="0"/>
              <a:t>4</a:t>
            </a:r>
            <a:r>
              <a:rPr lang="pt-PT" sz="2400" dirty="0"/>
              <a:t> – </a:t>
            </a:r>
            <a:r>
              <a:rPr lang="pt-PT" sz="2400" dirty="0" err="1"/>
              <a:t>Catastrophic</a:t>
            </a:r>
            <a:endParaRPr lang="pt-PT" sz="2400" dirty="0"/>
          </a:p>
          <a:p>
            <a:pPr lvl="1" fontAlgn="base"/>
            <a:r>
              <a:rPr lang="pt-PT" sz="1800" dirty="0"/>
              <a:t>5</a:t>
            </a:r>
            <a:r>
              <a:rPr lang="pt-PT" sz="1800" baseline="30000" dirty="0"/>
              <a:t>th</a:t>
            </a:r>
            <a:r>
              <a:rPr lang="pt-PT" sz="1800" dirty="0"/>
              <a:t> - </a:t>
            </a:r>
            <a:r>
              <a:rPr lang="pt-PT" sz="1800" dirty="0" err="1"/>
              <a:t>Development</a:t>
            </a:r>
            <a:r>
              <a:rPr lang="pt-PT" sz="1800" dirty="0"/>
              <a:t> </a:t>
            </a:r>
            <a:r>
              <a:rPr lang="pt-PT" sz="1800" dirty="0" err="1"/>
              <a:t>code</a:t>
            </a:r>
            <a:r>
              <a:rPr lang="pt-PT" sz="1800" dirty="0"/>
              <a:t> in </a:t>
            </a:r>
            <a:r>
              <a:rPr lang="pt-PT" sz="1800" dirty="0" err="1"/>
              <a:t>production</a:t>
            </a:r>
            <a:endParaRPr lang="pt-PT" sz="1800" dirty="0"/>
          </a:p>
          <a:p>
            <a:pPr fontAlgn="base"/>
            <a:r>
              <a:rPr lang="pt-PT" sz="2400" b="1" dirty="0"/>
              <a:t>3</a:t>
            </a:r>
            <a:r>
              <a:rPr lang="pt-PT" sz="2400" dirty="0"/>
              <a:t> – Major</a:t>
            </a:r>
          </a:p>
          <a:p>
            <a:pPr lvl="1" fontAlgn="base"/>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5</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lang="pt-PT" sz="1800" dirty="0">
                <a:solidFill>
                  <a:prstClr val="black"/>
                </a:solidFill>
                <a:latin typeface="Aptos" panose="020B0004020202020204"/>
              </a:rPr>
              <a:t> </a:t>
            </a:r>
            <a:r>
              <a:rPr lang="pt-PT" sz="1800" dirty="0"/>
              <a:t>-</a:t>
            </a:r>
            <a:r>
              <a:rPr lang="pt-PT" sz="1800" dirty="0">
                <a:solidFill>
                  <a:prstClr val="black"/>
                </a:solidFill>
                <a:latin typeface="Aptos" panose="020B0004020202020204"/>
              </a:rPr>
              <a:t> </a:t>
            </a:r>
            <a:r>
              <a:rPr lang="pt-PT" sz="1800" dirty="0" err="1">
                <a:solidFill>
                  <a:prstClr val="black"/>
                </a:solidFill>
                <a:latin typeface="Aptos" panose="020B0004020202020204"/>
              </a:rPr>
              <a:t>Blue</a:t>
            </a:r>
            <a:r>
              <a:rPr lang="pt-PT" sz="1800" dirty="0">
                <a:solidFill>
                  <a:prstClr val="black"/>
                </a:solidFill>
                <a:latin typeface="Aptos" panose="020B0004020202020204"/>
              </a:rPr>
              <a:t> </a:t>
            </a:r>
            <a:r>
              <a:rPr lang="pt-PT" sz="1800" dirty="0" err="1">
                <a:solidFill>
                  <a:prstClr val="black"/>
                </a:solidFill>
                <a:latin typeface="Aptos" panose="020B0004020202020204"/>
              </a:rPr>
              <a:t>button</a:t>
            </a:r>
            <a:r>
              <a:rPr lang="pt-PT" sz="1800" dirty="0">
                <a:solidFill>
                  <a:prstClr val="black"/>
                </a:solidFill>
                <a:latin typeface="Aptos" panose="020B0004020202020204"/>
              </a:rPr>
              <a:t> to </a:t>
            </a:r>
            <a:r>
              <a:rPr lang="pt-PT" sz="1800" dirty="0" err="1">
                <a:solidFill>
                  <a:prstClr val="black"/>
                </a:solidFill>
                <a:latin typeface="Aptos" panose="020B0004020202020204"/>
              </a:rPr>
              <a:t>create</a:t>
            </a:r>
            <a:r>
              <a:rPr lang="pt-PT" sz="1800" dirty="0">
                <a:solidFill>
                  <a:prstClr val="black"/>
                </a:solidFill>
                <a:latin typeface="Aptos" panose="020B0004020202020204"/>
              </a:rPr>
              <a:t> </a:t>
            </a:r>
            <a:r>
              <a:rPr lang="pt-PT" sz="1800" b="1" dirty="0" err="1">
                <a:solidFill>
                  <a:prstClr val="black"/>
                </a:solidFill>
                <a:latin typeface="Aptos" panose="020B0004020202020204"/>
              </a:rPr>
              <a:t>DENMs</a:t>
            </a:r>
            <a:r>
              <a:rPr lang="pt-PT" sz="1800" dirty="0">
                <a:solidFill>
                  <a:prstClr val="black"/>
                </a:solidFill>
                <a:latin typeface="Aptos" panose="020B0004020202020204"/>
              </a:rPr>
              <a:t> </a:t>
            </a:r>
            <a:r>
              <a:rPr lang="pt-PT" sz="1800" dirty="0" err="1">
                <a:solidFill>
                  <a:prstClr val="black"/>
                </a:solidFill>
                <a:latin typeface="Aptos" panose="020B0004020202020204"/>
              </a:rPr>
              <a:t>had</a:t>
            </a:r>
            <a:r>
              <a:rPr lang="pt-PT" sz="1800" dirty="0">
                <a:solidFill>
                  <a:prstClr val="black"/>
                </a:solidFill>
                <a:latin typeface="Aptos" panose="020B0004020202020204"/>
              </a:rPr>
              <a:t> no </a:t>
            </a:r>
            <a:r>
              <a:rPr lang="pt-PT" sz="1800" dirty="0" err="1">
                <a:solidFill>
                  <a:prstClr val="black"/>
                </a:solidFill>
                <a:latin typeface="Aptos" panose="020B0004020202020204"/>
              </a:rPr>
              <a:t>label</a:t>
            </a:r>
            <a:endParaRPr lang="pt-PT" dirty="0"/>
          </a:p>
        </p:txBody>
      </p:sp>
      <p:sp>
        <p:nvSpPr>
          <p:cNvPr id="4" name="Subtítulo 2">
            <a:extLst>
              <a:ext uri="{FF2B5EF4-FFF2-40B4-BE49-F238E27FC236}">
                <a16:creationId xmlns:a16="http://schemas.microsoft.com/office/drawing/2014/main" id="{549EFDA0-5EE0-21B1-05AC-D3AAF8F78DA2}"/>
              </a:ext>
            </a:extLst>
          </p:cNvPr>
          <p:cNvSpPr txBox="1">
            <a:spLocks/>
          </p:cNvSpPr>
          <p:nvPr/>
        </p:nvSpPr>
        <p:spPr>
          <a:xfrm>
            <a:off x="838200" y="4334571"/>
            <a:ext cx="11164261" cy="229482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base" latinLnBrk="0" hangingPunct="1">
              <a:lnSpc>
                <a:spcPct val="90000"/>
              </a:lnSpc>
              <a:spcBef>
                <a:spcPts val="500"/>
              </a:spcBef>
              <a:spcAft>
                <a:spcPts val="0"/>
              </a:spcAft>
              <a:buClrTx/>
              <a:buSzTx/>
              <a:buFont typeface="Arial" panose="020B0604020202020204" pitchFamily="34" charset="0"/>
              <a:buChar char="•"/>
              <a:tabLst/>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8</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are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not</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organized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and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it’s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hard to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find</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specific</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ones</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lang="pt-PT" sz="2200" b="1" dirty="0">
                <a:solidFill>
                  <a:prstClr val="black"/>
                </a:solidFill>
                <a:latin typeface="Aptos" panose="020B0004020202020204"/>
              </a:rPr>
              <a:t>2</a:t>
            </a:r>
            <a:r>
              <a:rPr lang="pt-PT" sz="2200" dirty="0">
                <a:solidFill>
                  <a:prstClr val="black"/>
                </a:solidFill>
                <a:latin typeface="Aptos" panose="020B0004020202020204"/>
              </a:rPr>
              <a:t> – </a:t>
            </a:r>
            <a:r>
              <a:rPr lang="pt-PT" sz="2200" dirty="0" err="1">
                <a:solidFill>
                  <a:prstClr val="black"/>
                </a:solidFill>
                <a:latin typeface="Aptos" panose="020B0004020202020204"/>
              </a:rPr>
              <a:t>Minor</a:t>
            </a:r>
            <a:endParaRPr lang="pt-PT" sz="2200" dirty="0">
              <a:solidFill>
                <a:prstClr val="black"/>
              </a:solidFill>
              <a:latin typeface="Aptos" panose="020B0004020202020204"/>
            </a:endParaRPr>
          </a:p>
          <a:p>
            <a:pPr lvl="1" fontAlgn="base">
              <a:defRPr/>
            </a:pP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10</a:t>
            </a:r>
            <a:r>
              <a:rPr kumimoji="0" lang="pt-PT" sz="1800" b="0" i="0" u="none" strike="noStrike" kern="1200" cap="none" spc="0" normalizeH="0" baseline="30000" noProof="0" dirty="0">
                <a:ln>
                  <a:noFill/>
                </a:ln>
                <a:solidFill>
                  <a:prstClr val="black"/>
                </a:solidFill>
                <a:effectLst/>
                <a:uLnTx/>
                <a:uFillTx/>
                <a:latin typeface="Aptos" panose="020B0004020202020204"/>
                <a:ea typeface="+mn-ea"/>
                <a:cs typeface="+mn-cs"/>
              </a:rPr>
              <a:t>th</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Settings</a:t>
            </a:r>
            <a:r>
              <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1800" b="0" i="0" u="none" strike="noStrike" kern="1200" cap="none" spc="0" normalizeH="0" baseline="0" noProof="0" dirty="0" err="1">
                <a:ln>
                  <a:noFill/>
                </a:ln>
                <a:solidFill>
                  <a:prstClr val="black"/>
                </a:solidFill>
                <a:effectLst/>
                <a:uLnTx/>
                <a:uFillTx/>
                <a:latin typeface="Aptos" panose="020B0004020202020204"/>
                <a:ea typeface="+mn-ea"/>
                <a:cs typeface="+mn-cs"/>
              </a:rPr>
              <a:t>title</a:t>
            </a:r>
            <a:r>
              <a:rPr lang="pt-PT" sz="1800" dirty="0">
                <a:solidFill>
                  <a:prstClr val="black"/>
                </a:solidFill>
                <a:latin typeface="Aptos" panose="020B0004020202020204"/>
              </a:rPr>
              <a:t>s </a:t>
            </a:r>
            <a:r>
              <a:rPr lang="pt-PT" sz="1800" dirty="0" err="1">
                <a:solidFill>
                  <a:prstClr val="black"/>
                </a:solidFill>
                <a:latin typeface="Aptos" panose="020B0004020202020204"/>
              </a:rPr>
              <a:t>aren’t</a:t>
            </a:r>
            <a:r>
              <a:rPr lang="pt-PT" sz="1800" dirty="0">
                <a:solidFill>
                  <a:prstClr val="black"/>
                </a:solidFill>
                <a:latin typeface="Aptos" panose="020B0004020202020204"/>
              </a:rPr>
              <a:t> </a:t>
            </a:r>
            <a:r>
              <a:rPr lang="pt-PT" sz="1800" dirty="0" err="1">
                <a:solidFill>
                  <a:prstClr val="black"/>
                </a:solidFill>
                <a:latin typeface="Aptos" panose="020B0004020202020204"/>
              </a:rPr>
              <a:t>enough</a:t>
            </a:r>
            <a:r>
              <a:rPr lang="pt-PT" sz="1800" dirty="0">
                <a:solidFill>
                  <a:prstClr val="black"/>
                </a:solidFill>
                <a:latin typeface="Aptos" panose="020B0004020202020204"/>
              </a:rPr>
              <a:t> to </a:t>
            </a:r>
            <a:r>
              <a:rPr lang="pt-PT" sz="1800" dirty="0" err="1">
                <a:solidFill>
                  <a:prstClr val="black"/>
                </a:solidFill>
                <a:latin typeface="Aptos" panose="020B0004020202020204"/>
              </a:rPr>
              <a:t>understand</a:t>
            </a:r>
            <a:r>
              <a:rPr lang="pt-PT" sz="1800" dirty="0">
                <a:solidFill>
                  <a:prstClr val="black"/>
                </a:solidFill>
                <a:latin typeface="Aptos" panose="020B0004020202020204"/>
              </a:rPr>
              <a:t> </a:t>
            </a:r>
            <a:r>
              <a:rPr lang="pt-PT" sz="1800" dirty="0" err="1">
                <a:solidFill>
                  <a:prstClr val="black"/>
                </a:solidFill>
                <a:latin typeface="Aptos" panose="020B0004020202020204"/>
              </a:rPr>
              <a:t>what</a:t>
            </a:r>
            <a:r>
              <a:rPr lang="pt-PT" sz="1800" dirty="0">
                <a:solidFill>
                  <a:prstClr val="black"/>
                </a:solidFill>
                <a:latin typeface="Aptos" panose="020B0004020202020204"/>
              </a:rPr>
              <a:t> </a:t>
            </a:r>
            <a:r>
              <a:rPr lang="pt-PT" sz="1800" dirty="0" err="1">
                <a:solidFill>
                  <a:prstClr val="black"/>
                </a:solidFill>
                <a:latin typeface="Aptos" panose="020B0004020202020204"/>
              </a:rPr>
              <a:t>they</a:t>
            </a:r>
            <a:r>
              <a:rPr lang="pt-PT" sz="1800" dirty="0">
                <a:solidFill>
                  <a:prstClr val="black"/>
                </a:solidFill>
                <a:latin typeface="Aptos" panose="020B0004020202020204"/>
              </a:rPr>
              <a:t> do</a:t>
            </a:r>
            <a:endParaRPr kumimoji="0" lang="pt-PT" sz="1800" b="0" i="0" u="none" strike="noStrike" kern="1200" cap="none" spc="0" normalizeH="0" baseline="0" noProof="0" dirty="0">
              <a:ln>
                <a:noFill/>
              </a:ln>
              <a:solidFill>
                <a:prstClr val="black"/>
              </a:solidFill>
              <a:effectLst/>
              <a:uLnTx/>
              <a:uFillTx/>
              <a:latin typeface="Aptos" panose="020B0004020202020204"/>
              <a:ea typeface="+mn-ea"/>
              <a:cs typeface="+mn-cs"/>
            </a:endParaRPr>
          </a:p>
          <a:p>
            <a:pPr fontAlgn="base">
              <a:spcBef>
                <a:spcPts val="500"/>
              </a:spcBef>
              <a:defRPr/>
            </a:pP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5/20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issues</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weren’t</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improved</a:t>
            </a:r>
            <a:r>
              <a:rPr kumimoji="0" lang="pt-PT" sz="22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pt-PT" sz="2200" b="0" i="0" u="none" strike="noStrike" kern="1200" cap="none" spc="0" normalizeH="0" baseline="0" noProof="0" dirty="0" err="1">
                <a:ln>
                  <a:noFill/>
                </a:ln>
                <a:solidFill>
                  <a:prstClr val="black"/>
                </a:solidFill>
                <a:effectLst/>
                <a:uLnTx/>
                <a:uFillTx/>
                <a:latin typeface="Aptos" panose="020B0004020202020204"/>
                <a:ea typeface="+mn-ea"/>
                <a:cs typeface="+mn-cs"/>
              </a:rPr>
              <a:t>upon</a:t>
            </a:r>
            <a:endParaRPr kumimoji="0" lang="pt-PT" sz="1800" i="0" u="none" strike="noStrike" kern="1200" cap="none" spc="0" normalizeH="0" baseline="0" noProof="0" dirty="0">
              <a:ln>
                <a:noFill/>
              </a:ln>
              <a:solidFill>
                <a:prstClr val="black"/>
              </a:solidFill>
              <a:effectLst/>
              <a:uLnTx/>
              <a:uFillTx/>
              <a:latin typeface="Aptos" panose="020B0004020202020204"/>
              <a:ea typeface="+mn-ea"/>
              <a:cs typeface="+mn-cs"/>
            </a:endParaRPr>
          </a:p>
        </p:txBody>
      </p:sp>
      <p:pic>
        <p:nvPicPr>
          <p:cNvPr id="12" name="Picture 11" descr="A screenshot of a phone&#10;&#10;Description automatically generated">
            <a:extLst>
              <a:ext uri="{FF2B5EF4-FFF2-40B4-BE49-F238E27FC236}">
                <a16:creationId xmlns:a16="http://schemas.microsoft.com/office/drawing/2014/main" id="{EDB9A1D4-E0B1-64C6-E9A9-701437E781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1" y="2155024"/>
            <a:ext cx="2728974" cy="1610076"/>
          </a:xfrm>
          <a:prstGeom prst="rect">
            <a:avLst/>
          </a:prstGeom>
        </p:spPr>
      </p:pic>
      <p:pic>
        <p:nvPicPr>
          <p:cNvPr id="14" name="Picture 13" descr="A blue circle with white text&#10;&#10;Description automatically generated">
            <a:extLst>
              <a:ext uri="{FF2B5EF4-FFF2-40B4-BE49-F238E27FC236}">
                <a16:creationId xmlns:a16="http://schemas.microsoft.com/office/drawing/2014/main" id="{0B1F80AC-A2D5-9D57-8670-CFD44F3650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0349" y="2289019"/>
            <a:ext cx="1139981" cy="1139981"/>
          </a:xfrm>
          <a:prstGeom prst="rect">
            <a:avLst/>
          </a:prstGeom>
        </p:spPr>
      </p:pic>
      <p:pic>
        <p:nvPicPr>
          <p:cNvPr id="16" name="Picture 15" descr="A screenshot of a phone&#10;&#10;Description automatically generated">
            <a:extLst>
              <a:ext uri="{FF2B5EF4-FFF2-40B4-BE49-F238E27FC236}">
                <a16:creationId xmlns:a16="http://schemas.microsoft.com/office/drawing/2014/main" id="{2D59B75E-5FEE-1A0D-8968-63F676AD0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65" y="1825625"/>
            <a:ext cx="2113311" cy="2268874"/>
          </a:xfrm>
          <a:prstGeom prst="rect">
            <a:avLst/>
          </a:prstGeom>
        </p:spPr>
      </p:pic>
      <p:sp>
        <p:nvSpPr>
          <p:cNvPr id="13" name="Slide Number Placeholder 12">
            <a:extLst>
              <a:ext uri="{FF2B5EF4-FFF2-40B4-BE49-F238E27FC236}">
                <a16:creationId xmlns:a16="http://schemas.microsoft.com/office/drawing/2014/main" id="{5E701000-A0C7-043B-1379-FDDC3194A3AF}"/>
              </a:ext>
            </a:extLst>
          </p:cNvPr>
          <p:cNvSpPr>
            <a:spLocks noGrp="1"/>
          </p:cNvSpPr>
          <p:nvPr>
            <p:ph type="sldNum" sz="quarter" idx="12"/>
          </p:nvPr>
        </p:nvSpPr>
        <p:spPr/>
        <p:txBody>
          <a:bodyPr/>
          <a:lstStyle/>
          <a:p>
            <a:fld id="{15A16595-07AD-4646-803E-1CCE41789BEC}" type="slidenum">
              <a:rPr lang="pt-PT" smtClean="0"/>
              <a:t>22</a:t>
            </a:fld>
            <a:endParaRPr lang="pt-PT"/>
          </a:p>
        </p:txBody>
      </p:sp>
    </p:spTree>
    <p:extLst>
      <p:ext uri="{BB962C8B-B14F-4D97-AF65-F5344CB8AC3E}">
        <p14:creationId xmlns:p14="http://schemas.microsoft.com/office/powerpoint/2010/main" val="3264700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latin typeface="Helvetica Neue" panose="02000503000000020004"/>
              </a:rPr>
              <a:t>Thinking</a:t>
            </a:r>
            <a:r>
              <a:rPr lang="pt-PT" dirty="0">
                <a:solidFill>
                  <a:srgbClr val="000000"/>
                </a:solidFill>
                <a:highlight>
                  <a:srgbClr val="F5F5F5"/>
                </a:highlight>
                <a:latin typeface="Helvetica Neue" panose="02000503000000020004"/>
              </a:rPr>
              <a:t> </a:t>
            </a:r>
            <a:r>
              <a:rPr lang="pt-PT" dirty="0" err="1">
                <a:solidFill>
                  <a:srgbClr val="000000"/>
                </a:solidFill>
                <a:highlight>
                  <a:srgbClr val="F5F5F5"/>
                </a:highlight>
                <a:latin typeface="Helvetica Neue" panose="02000503000000020004"/>
              </a:rPr>
              <a:t>Aloud</a:t>
            </a:r>
            <a:endParaRPr lang="pt-PT" dirty="0"/>
          </a:p>
        </p:txBody>
      </p:sp>
      <p:sp>
        <p:nvSpPr>
          <p:cNvPr id="3" name="Subtítulo 2"/>
          <p:cNvSpPr>
            <a:spLocks noGrp="1"/>
          </p:cNvSpPr>
          <p:nvPr>
            <p:ph idx="1"/>
          </p:nvPr>
        </p:nvSpPr>
        <p:spPr>
          <a:xfrm>
            <a:off x="838201" y="1825625"/>
            <a:ext cx="4525256" cy="4351338"/>
          </a:xfrm>
        </p:spPr>
        <p:txBody>
          <a:bodyPr vert="horz" lIns="91440" tIns="45720" rIns="91440" bIns="45720" rtlCol="0" anchor="t">
            <a:noAutofit/>
          </a:bodyPr>
          <a:lstStyle/>
          <a:p>
            <a:pPr fontAlgn="base"/>
            <a:r>
              <a:rPr lang="pt-PT" dirty="0" err="1"/>
              <a:t>Questionaire</a:t>
            </a:r>
            <a:r>
              <a:rPr lang="pt-PT" dirty="0"/>
              <a:t> </a:t>
            </a:r>
            <a:r>
              <a:rPr lang="pt-PT" dirty="0" err="1"/>
              <a:t>based</a:t>
            </a:r>
            <a:endParaRPr lang="pt-PT" dirty="0"/>
          </a:p>
          <a:p>
            <a:pPr lvl="1" fontAlgn="base"/>
            <a:r>
              <a:rPr lang="pt-PT" dirty="0"/>
              <a:t>User</a:t>
            </a:r>
          </a:p>
          <a:p>
            <a:pPr lvl="2" fontAlgn="base"/>
            <a:r>
              <a:rPr lang="pt-PT" dirty="0" err="1"/>
              <a:t>List</a:t>
            </a:r>
            <a:r>
              <a:rPr lang="pt-PT" dirty="0"/>
              <a:t> </a:t>
            </a:r>
            <a:r>
              <a:rPr lang="pt-PT" dirty="0" err="1"/>
              <a:t>of</a:t>
            </a:r>
            <a:r>
              <a:rPr lang="pt-PT" dirty="0"/>
              <a:t> </a:t>
            </a:r>
            <a:r>
              <a:rPr lang="pt-PT" dirty="0" err="1"/>
              <a:t>tasks</a:t>
            </a:r>
            <a:r>
              <a:rPr lang="pt-PT" dirty="0"/>
              <a:t> </a:t>
            </a:r>
            <a:r>
              <a:rPr lang="pt-PT" dirty="0" err="1"/>
              <a:t>with</a:t>
            </a:r>
            <a:r>
              <a:rPr lang="pt-PT" dirty="0"/>
              <a:t> </a:t>
            </a:r>
            <a:r>
              <a:rPr lang="pt-PT" dirty="0" err="1"/>
              <a:t>most</a:t>
            </a:r>
            <a:r>
              <a:rPr lang="pt-PT" dirty="0"/>
              <a:t> </a:t>
            </a:r>
            <a:r>
              <a:rPr lang="pt-PT" dirty="0" err="1"/>
              <a:t>common</a:t>
            </a:r>
            <a:r>
              <a:rPr lang="pt-PT" dirty="0"/>
              <a:t> use cases</a:t>
            </a:r>
          </a:p>
          <a:p>
            <a:pPr lvl="2" fontAlgn="base"/>
            <a:r>
              <a:rPr lang="en-US" dirty="0"/>
              <a:t>Difficulty</a:t>
            </a:r>
            <a:r>
              <a:rPr lang="pt-PT" dirty="0"/>
              <a:t> rating / </a:t>
            </a:r>
            <a:r>
              <a:rPr lang="pt-PT" dirty="0" err="1"/>
              <a:t>long</a:t>
            </a:r>
            <a:r>
              <a:rPr lang="pt-PT" dirty="0"/>
              <a:t> </a:t>
            </a:r>
            <a:r>
              <a:rPr lang="pt-PT" dirty="0" err="1"/>
              <a:t>text</a:t>
            </a:r>
            <a:r>
              <a:rPr lang="pt-PT" dirty="0"/>
              <a:t> </a:t>
            </a:r>
            <a:r>
              <a:rPr lang="pt-PT" dirty="0" err="1"/>
              <a:t>comment</a:t>
            </a:r>
            <a:endParaRPr lang="pt-PT" dirty="0"/>
          </a:p>
          <a:p>
            <a:pPr lvl="1" fontAlgn="base"/>
            <a:r>
              <a:rPr lang="pt-PT" dirty="0" err="1"/>
              <a:t>Observer</a:t>
            </a:r>
            <a:r>
              <a:rPr lang="pt-PT" dirty="0"/>
              <a:t> notes, per </a:t>
            </a:r>
            <a:r>
              <a:rPr lang="pt-PT" dirty="0" err="1"/>
              <a:t>task</a:t>
            </a:r>
            <a:r>
              <a:rPr lang="pt-PT" dirty="0"/>
              <a:t>:</a:t>
            </a:r>
          </a:p>
          <a:p>
            <a:pPr lvl="2" fontAlgn="base"/>
            <a:r>
              <a:rPr lang="pt-PT" dirty="0"/>
              <a:t>Time </a:t>
            </a:r>
            <a:r>
              <a:rPr lang="pt-PT" dirty="0" err="1"/>
              <a:t>used</a:t>
            </a:r>
            <a:endParaRPr lang="pt-PT" dirty="0"/>
          </a:p>
          <a:p>
            <a:pPr lvl="2" fontAlgn="base"/>
            <a:r>
              <a:rPr lang="pt-PT" dirty="0"/>
              <a:t>User </a:t>
            </a:r>
            <a:r>
              <a:rPr lang="pt-PT" dirty="0" err="1"/>
              <a:t>Comments</a:t>
            </a:r>
            <a:endParaRPr lang="pt-PT" dirty="0"/>
          </a:p>
          <a:p>
            <a:pPr lvl="2" fontAlgn="base"/>
            <a:r>
              <a:rPr lang="pt-PT" dirty="0" err="1"/>
              <a:t>Wether</a:t>
            </a:r>
            <a:r>
              <a:rPr lang="pt-PT" dirty="0"/>
              <a:t> </a:t>
            </a:r>
            <a:r>
              <a:rPr lang="pt-PT" dirty="0" err="1"/>
              <a:t>the</a:t>
            </a:r>
            <a:r>
              <a:rPr lang="pt-PT" dirty="0"/>
              <a:t> </a:t>
            </a:r>
            <a:r>
              <a:rPr lang="pt-PT" dirty="0" err="1"/>
              <a:t>user</a:t>
            </a:r>
            <a:r>
              <a:rPr lang="pt-PT" dirty="0"/>
              <a:t> </a:t>
            </a:r>
            <a:r>
              <a:rPr lang="pt-PT" dirty="0" err="1"/>
              <a:t>failed</a:t>
            </a:r>
            <a:r>
              <a:rPr lang="pt-PT" dirty="0"/>
              <a:t>, </a:t>
            </a:r>
            <a:r>
              <a:rPr lang="pt-PT" dirty="0" err="1"/>
              <a:t>answered</a:t>
            </a:r>
            <a:r>
              <a:rPr lang="pt-PT" dirty="0"/>
              <a:t> </a:t>
            </a:r>
            <a:r>
              <a:rPr lang="pt-PT" dirty="0" err="1"/>
              <a:t>incorrectly</a:t>
            </a:r>
            <a:r>
              <a:rPr lang="pt-PT" dirty="0"/>
              <a:t>, </a:t>
            </a:r>
            <a:r>
              <a:rPr lang="pt-PT" dirty="0" err="1"/>
              <a:t>was</a:t>
            </a:r>
            <a:r>
              <a:rPr lang="pt-PT" dirty="0"/>
              <a:t> </a:t>
            </a:r>
            <a:r>
              <a:rPr lang="pt-PT" dirty="0" err="1"/>
              <a:t>lost</a:t>
            </a:r>
            <a:r>
              <a:rPr lang="pt-PT" dirty="0"/>
              <a:t> </a:t>
            </a:r>
            <a:r>
              <a:rPr lang="pt-PT" dirty="0" err="1"/>
              <a:t>and</a:t>
            </a:r>
            <a:r>
              <a:rPr lang="pt-PT" dirty="0"/>
              <a:t>/</a:t>
            </a:r>
            <a:r>
              <a:rPr lang="pt-PT" dirty="0" err="1"/>
              <a:t>or</a:t>
            </a:r>
            <a:r>
              <a:rPr lang="pt-PT" dirty="0"/>
              <a:t> </a:t>
            </a:r>
            <a:r>
              <a:rPr lang="pt-PT" dirty="0" err="1"/>
              <a:t>asked</a:t>
            </a:r>
            <a:r>
              <a:rPr lang="pt-PT" dirty="0"/>
              <a:t> for </a:t>
            </a:r>
            <a:r>
              <a:rPr lang="pt-PT" dirty="0" err="1"/>
              <a:t>help</a:t>
            </a:r>
            <a:endParaRPr lang="pt-PT" dirty="0"/>
          </a:p>
          <a:p>
            <a:pPr lvl="1" fontAlgn="base"/>
            <a:endParaRPr lang="pt-PT" dirty="0"/>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67646" y="5776492"/>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pic>
        <p:nvPicPr>
          <p:cNvPr id="5" name="Picture 4" descr="A graph with a line going up&#10;&#10;Description automatically generated">
            <a:extLst>
              <a:ext uri="{FF2B5EF4-FFF2-40B4-BE49-F238E27FC236}">
                <a16:creationId xmlns:a16="http://schemas.microsoft.com/office/drawing/2014/main" id="{37A45452-8D83-4820-9133-80FAAF6A8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57" y="2226096"/>
            <a:ext cx="6605690" cy="3550396"/>
          </a:xfrm>
          <a:prstGeom prst="rect">
            <a:avLst/>
          </a:prstGeom>
        </p:spPr>
      </p:pic>
      <p:sp>
        <p:nvSpPr>
          <p:cNvPr id="13" name="Slide Number Placeholder 12">
            <a:extLst>
              <a:ext uri="{FF2B5EF4-FFF2-40B4-BE49-F238E27FC236}">
                <a16:creationId xmlns:a16="http://schemas.microsoft.com/office/drawing/2014/main" id="{3946B93D-CC6B-C758-C41A-7CCD619EE4E2}"/>
              </a:ext>
            </a:extLst>
          </p:cNvPr>
          <p:cNvSpPr>
            <a:spLocks noGrp="1"/>
          </p:cNvSpPr>
          <p:nvPr>
            <p:ph type="sldNum" sz="quarter" idx="12"/>
          </p:nvPr>
        </p:nvSpPr>
        <p:spPr/>
        <p:txBody>
          <a:bodyPr/>
          <a:lstStyle/>
          <a:p>
            <a:fld id="{15A16595-07AD-4646-803E-1CCE41789BEC}" type="slidenum">
              <a:rPr lang="pt-PT" smtClean="0"/>
              <a:t>23</a:t>
            </a:fld>
            <a:endParaRPr lang="pt-PT"/>
          </a:p>
        </p:txBody>
      </p:sp>
    </p:spTree>
    <p:extLst>
      <p:ext uri="{BB962C8B-B14F-4D97-AF65-F5344CB8AC3E}">
        <p14:creationId xmlns:p14="http://schemas.microsoft.com/office/powerpoint/2010/main" val="20969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blue and red lines&#10;&#10;Description automatically generated with medium confidence">
            <a:extLst>
              <a:ext uri="{FF2B5EF4-FFF2-40B4-BE49-F238E27FC236}">
                <a16:creationId xmlns:a16="http://schemas.microsoft.com/office/drawing/2014/main" id="{5179216A-B044-628B-9FE0-D10A1EA7D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4" y="1672166"/>
            <a:ext cx="5364312" cy="4359091"/>
          </a:xfrm>
          <a:prstGeom prst="rect">
            <a:avLst/>
          </a:prstGeom>
        </p:spPr>
      </p:pic>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Thinking</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Aloud</a:t>
            </a:r>
            <a:r>
              <a:rPr lang="pt-PT" sz="4400" b="0" i="0" u="none" strike="noStrike" dirty="0">
                <a:solidFill>
                  <a:srgbClr val="000000"/>
                </a:solidFill>
                <a:effectLst/>
                <a:highlight>
                  <a:srgbClr val="F5F5F5"/>
                </a:highlight>
                <a:latin typeface="Helvetica Neue" panose="02000503000000020004"/>
              </a:rPr>
              <a:t> - </a:t>
            </a:r>
            <a:r>
              <a:rPr lang="pt-PT" sz="4400" b="0" i="0" u="none" strike="noStrike" dirty="0" err="1">
                <a:solidFill>
                  <a:srgbClr val="000000"/>
                </a:solidFill>
                <a:effectLst/>
                <a:highlight>
                  <a:srgbClr val="F5F5F5"/>
                </a:highlight>
                <a:latin typeface="Helvetica Neue" panose="02000503000000020004"/>
              </a:rPr>
              <a:t>Results</a:t>
            </a:r>
            <a:endParaRPr lang="pt-PT" dirty="0"/>
          </a:p>
        </p:txBody>
      </p:sp>
      <p:sp>
        <p:nvSpPr>
          <p:cNvPr id="3" name="Subtítulo 2"/>
          <p:cNvSpPr>
            <a:spLocks noGrp="1"/>
          </p:cNvSpPr>
          <p:nvPr>
            <p:ph idx="1"/>
          </p:nvPr>
        </p:nvSpPr>
        <p:spPr>
          <a:xfrm>
            <a:off x="838200" y="1682225"/>
            <a:ext cx="4705205" cy="5040311"/>
          </a:xfrm>
        </p:spPr>
        <p:txBody>
          <a:bodyPr vert="horz" lIns="91440" tIns="45720" rIns="91440" bIns="45720" rtlCol="0" anchor="t">
            <a:noAutofit/>
          </a:bodyPr>
          <a:lstStyle/>
          <a:p>
            <a:pPr fontAlgn="base"/>
            <a:r>
              <a:rPr lang="en-US" sz="1800" b="1" dirty="0"/>
              <a:t>3</a:t>
            </a:r>
            <a:r>
              <a:rPr lang="en-US" sz="1800" dirty="0"/>
              <a:t> - Locate a </a:t>
            </a:r>
            <a:r>
              <a:rPr lang="en-US" sz="1800" b="1" dirty="0"/>
              <a:t>RSU </a:t>
            </a:r>
            <a:r>
              <a:rPr lang="en-US" sz="1800" dirty="0"/>
              <a:t>(Road Side Unit)</a:t>
            </a:r>
            <a:r>
              <a:rPr lang="en-US" sz="1800" b="1" dirty="0"/>
              <a:t> </a:t>
            </a:r>
            <a:r>
              <a:rPr lang="en-US" sz="1800" dirty="0"/>
              <a:t>within the Aveiro district and choose any vehicle perceived by it. What is the speed of the vehicle? How difficult was the task?</a:t>
            </a:r>
          </a:p>
          <a:p>
            <a:pPr lvl="1" fontAlgn="base"/>
            <a:r>
              <a:rPr lang="en-US" sz="1600" dirty="0"/>
              <a:t>Users thought the icon for the </a:t>
            </a:r>
            <a:r>
              <a:rPr lang="en-US" sz="1600" b="1" dirty="0"/>
              <a:t>RSU</a:t>
            </a:r>
            <a:r>
              <a:rPr lang="en-US" sz="1600" dirty="0"/>
              <a:t> was the vehicle</a:t>
            </a:r>
          </a:p>
          <a:p>
            <a:pPr fontAlgn="base"/>
            <a:r>
              <a:rPr lang="en-US" sz="1800" b="1" dirty="0"/>
              <a:t>8 </a:t>
            </a:r>
            <a:r>
              <a:rPr lang="en-US" sz="1800" dirty="0"/>
              <a:t>- Create an </a:t>
            </a:r>
            <a:r>
              <a:rPr lang="en-US" sz="1800" b="1" dirty="0"/>
              <a:t>EV</a:t>
            </a:r>
            <a:r>
              <a:rPr lang="en-US" sz="1800" dirty="0"/>
              <a:t> reservation by selecting one of the available charging station icons on the map. Set the time of arrival to 30 minutes from now and the charging session duration to an hour. </a:t>
            </a:r>
          </a:p>
          <a:p>
            <a:pPr lvl="1" fontAlgn="base"/>
            <a:r>
              <a:rPr lang="pt-PT" sz="1600" dirty="0" err="1"/>
              <a:t>The</a:t>
            </a:r>
            <a:r>
              <a:rPr lang="pt-PT" sz="1600" dirty="0"/>
              <a:t> Android </a:t>
            </a:r>
            <a:r>
              <a:rPr lang="pt-PT" sz="1600" dirty="0" err="1"/>
              <a:t>native</a:t>
            </a:r>
            <a:r>
              <a:rPr lang="pt-PT" sz="1600" dirty="0"/>
              <a:t> </a:t>
            </a:r>
            <a:r>
              <a:rPr lang="pt-PT" sz="1600" dirty="0" err="1"/>
              <a:t>picker</a:t>
            </a:r>
            <a:r>
              <a:rPr lang="pt-PT" sz="1600" dirty="0"/>
              <a:t> </a:t>
            </a:r>
            <a:r>
              <a:rPr lang="pt-PT" sz="1600" dirty="0" err="1"/>
              <a:t>is</a:t>
            </a:r>
            <a:r>
              <a:rPr lang="pt-PT" sz="1600" dirty="0"/>
              <a:t> hard to use</a:t>
            </a:r>
          </a:p>
        </p:txBody>
      </p:sp>
      <p:sp>
        <p:nvSpPr>
          <p:cNvPr id="10" name="CaixaDeTexto 9">
            <a:extLst>
              <a:ext uri="{FF2B5EF4-FFF2-40B4-BE49-F238E27FC236}">
                <a16:creationId xmlns:a16="http://schemas.microsoft.com/office/drawing/2014/main" id="{1BB54A7F-AB54-174F-ACFF-7F6FC72620AD}"/>
              </a:ext>
            </a:extLst>
          </p:cNvPr>
          <p:cNvSpPr txBox="1"/>
          <p:nvPr/>
        </p:nvSpPr>
        <p:spPr>
          <a:xfrm>
            <a:off x="6648596" y="6042026"/>
            <a:ext cx="3997311" cy="276999"/>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en-US" sz="1200" dirty="0"/>
              <a:t>Graph of the time to complete the usability test by age.</a:t>
            </a:r>
            <a:endParaRPr lang="pt-PT" sz="1600" dirty="0"/>
          </a:p>
        </p:txBody>
      </p:sp>
      <p:sp>
        <p:nvSpPr>
          <p:cNvPr id="13" name="Slide Number Placeholder 12">
            <a:extLst>
              <a:ext uri="{FF2B5EF4-FFF2-40B4-BE49-F238E27FC236}">
                <a16:creationId xmlns:a16="http://schemas.microsoft.com/office/drawing/2014/main" id="{E3512B0C-8535-256F-8BF6-F3A24DF8031F}"/>
              </a:ext>
            </a:extLst>
          </p:cNvPr>
          <p:cNvSpPr>
            <a:spLocks noGrp="1"/>
          </p:cNvSpPr>
          <p:nvPr>
            <p:ph type="sldNum" sz="quarter" idx="12"/>
          </p:nvPr>
        </p:nvSpPr>
        <p:spPr/>
        <p:txBody>
          <a:bodyPr/>
          <a:lstStyle/>
          <a:p>
            <a:fld id="{15A16595-07AD-4646-803E-1CCE41789BEC}" type="slidenum">
              <a:rPr lang="pt-PT" smtClean="0"/>
              <a:t>24</a:t>
            </a:fld>
            <a:endParaRPr lang="pt-PT"/>
          </a:p>
        </p:txBody>
      </p:sp>
    </p:spTree>
    <p:extLst>
      <p:ext uri="{BB962C8B-B14F-4D97-AF65-F5344CB8AC3E}">
        <p14:creationId xmlns:p14="http://schemas.microsoft.com/office/powerpoint/2010/main" val="168204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Outline</a:t>
            </a:r>
            <a:endParaRPr lang="pt-PT" dirty="0"/>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b="1" dirty="0" err="1">
                <a:latin typeface="Aptos"/>
                <a:cs typeface="Arial"/>
              </a:rPr>
              <a:t>Evaluation</a:t>
            </a:r>
            <a:r>
              <a:rPr lang="pt-PT" b="1" dirty="0">
                <a:latin typeface="Aptos"/>
                <a:cs typeface="Arial"/>
              </a:rPr>
              <a:t> / </a:t>
            </a:r>
            <a:r>
              <a:rPr lang="pt-PT" b="1" dirty="0" err="1">
                <a:latin typeface="Aptos"/>
                <a:cs typeface="Arial"/>
              </a:rPr>
              <a:t>Results</a:t>
            </a:r>
            <a:endParaRPr lang="en-US" b="1" dirty="0">
              <a:latin typeface="Aptos"/>
              <a:cs typeface="Arial"/>
            </a:endParaRPr>
          </a:p>
          <a:p>
            <a:pPr lvl="1"/>
            <a:r>
              <a:rPr lang="pt-PT" dirty="0" err="1">
                <a:latin typeface="Aptos"/>
                <a:cs typeface="Arial"/>
              </a:rPr>
              <a:t>Usability</a:t>
            </a:r>
            <a:endParaRPr lang="pt-PT" dirty="0">
              <a:latin typeface="Aptos"/>
              <a:cs typeface="Arial"/>
            </a:endParaRPr>
          </a:p>
          <a:p>
            <a:pPr lvl="1" fontAlgn="base"/>
            <a:r>
              <a:rPr lang="en-US" b="1" i="0" dirty="0">
                <a:solidFill>
                  <a:srgbClr val="000000"/>
                </a:solidFill>
                <a:effectLst/>
                <a:highlight>
                  <a:srgbClr val="F5F5F5"/>
                </a:highlight>
                <a:latin typeface="Arial" panose="020B0604020202020204" pitchFamily="34" charset="0"/>
              </a:rPr>
              <a:t>Performance</a:t>
            </a:r>
          </a:p>
          <a:p>
            <a:pPr lvl="2" fontAlgn="base"/>
            <a:r>
              <a:rPr lang="en-US" b="1" dirty="0">
                <a:solidFill>
                  <a:srgbClr val="000000"/>
                </a:solidFill>
                <a:highlight>
                  <a:srgbClr val="F5F5F5"/>
                </a:highlight>
                <a:latin typeface="Arial" panose="020B0604020202020204" pitchFamily="34" charset="0"/>
              </a:rPr>
              <a:t>Android Debug Bridge (ADB) monitoring</a:t>
            </a:r>
          </a:p>
          <a:p>
            <a:pPr lvl="2" fontAlgn="base"/>
            <a:r>
              <a:rPr lang="en-US" b="1" i="0" dirty="0">
                <a:solidFill>
                  <a:srgbClr val="000000"/>
                </a:solidFill>
                <a:effectLst/>
                <a:highlight>
                  <a:srgbClr val="F5F5F5"/>
                </a:highlight>
                <a:latin typeface="Arial" panose="020B0604020202020204" pitchFamily="34" charset="0"/>
              </a:rPr>
              <a:t>Network analysis</a:t>
            </a:r>
            <a:endParaRPr lang="pt-PT" b="1" dirty="0">
              <a:latin typeface="Aptos"/>
              <a:cs typeface="Arial"/>
            </a:endParaRPr>
          </a:p>
          <a:p>
            <a:pPr lvl="2" fontAlgn="base"/>
            <a:r>
              <a:rPr lang="en-US" i="0" dirty="0">
                <a:solidFill>
                  <a:srgbClr val="000000"/>
                </a:solidFill>
                <a:effectLst/>
                <a:highlight>
                  <a:srgbClr val="F5F5F5"/>
                </a:highlight>
                <a:latin typeface="Arial" panose="020B0604020202020204" pitchFamily="34" charset="0"/>
              </a:rPr>
              <a:t>Test Environments</a:t>
            </a:r>
            <a:endParaRPr lang="en-US" sz="800" dirty="0">
              <a:solidFill>
                <a:srgbClr val="000000"/>
              </a:solidFill>
              <a:highlight>
                <a:srgbClr val="F5F5F5"/>
              </a:highlight>
              <a:latin typeface="Arial" panose="020B0604020202020204" pitchFamily="34" charset="0"/>
            </a:endParaRPr>
          </a:p>
          <a:p>
            <a:pPr lvl="3" fontAlgn="base"/>
            <a:r>
              <a:rPr lang="en-US" b="1" dirty="0">
                <a:solidFill>
                  <a:srgbClr val="000000"/>
                </a:solidFill>
                <a:highlight>
                  <a:srgbClr val="F5F5F5"/>
                </a:highlight>
                <a:latin typeface="Arial" panose="020B0604020202020204" pitchFamily="34" charset="0"/>
              </a:rPr>
              <a:t>OBU </a:t>
            </a:r>
            <a:r>
              <a:rPr lang="en-US" dirty="0">
                <a:solidFill>
                  <a:srgbClr val="000000"/>
                </a:solidFill>
                <a:highlight>
                  <a:srgbClr val="F5F5F5"/>
                </a:highlight>
                <a:latin typeface="Arial" panose="020B0604020202020204" pitchFamily="34" charset="0"/>
              </a:rPr>
              <a:t>mode</a:t>
            </a:r>
          </a:p>
          <a:p>
            <a:pPr lvl="4" fontAlgn="base"/>
            <a:r>
              <a:rPr lang="en-US" i="0" dirty="0">
                <a:solidFill>
                  <a:srgbClr val="000000"/>
                </a:solidFill>
                <a:effectLst/>
                <a:highlight>
                  <a:srgbClr val="F5F5F5"/>
                </a:highlight>
                <a:latin typeface="Arial" panose="020B0604020202020204" pitchFamily="34" charset="0"/>
              </a:rPr>
              <a:t>Simulation of a variable number of </a:t>
            </a:r>
            <a:r>
              <a:rPr lang="en-US" b="1" i="0" dirty="0">
                <a:solidFill>
                  <a:srgbClr val="000000"/>
                </a:solidFill>
                <a:effectLst/>
                <a:highlight>
                  <a:srgbClr val="F5F5F5"/>
                </a:highlight>
                <a:latin typeface="Arial" panose="020B0604020202020204" pitchFamily="34" charset="0"/>
              </a:rPr>
              <a:t>CAMs</a:t>
            </a:r>
            <a:r>
              <a:rPr lang="en-US" dirty="0">
                <a:solidFill>
                  <a:srgbClr val="000000"/>
                </a:solidFill>
                <a:highlight>
                  <a:srgbClr val="F5F5F5"/>
                </a:highlight>
                <a:latin typeface="Arial" panose="020B0604020202020204" pitchFamily="34" charset="0"/>
              </a:rPr>
              <a:t>, </a:t>
            </a:r>
            <a:r>
              <a:rPr lang="en-US" i="0" dirty="0">
                <a:solidFill>
                  <a:srgbClr val="000000"/>
                </a:solidFill>
                <a:effectLst/>
                <a:highlight>
                  <a:srgbClr val="F5F5F5"/>
                </a:highlight>
                <a:latin typeface="Arial" panose="020B0604020202020204" pitchFamily="34" charset="0"/>
              </a:rPr>
              <a:t>sent every 100ms</a:t>
            </a:r>
          </a:p>
          <a:p>
            <a:pPr lvl="3" fontAlgn="base"/>
            <a:r>
              <a:rPr lang="en-US" b="1" dirty="0">
                <a:solidFill>
                  <a:srgbClr val="000000"/>
                </a:solidFill>
                <a:highlight>
                  <a:srgbClr val="F5F5F5"/>
                </a:highlight>
                <a:latin typeface="Arial" panose="020B0604020202020204" pitchFamily="34" charset="0"/>
              </a:rPr>
              <a:t>TCC </a:t>
            </a:r>
            <a:r>
              <a:rPr lang="en-US" dirty="0">
                <a:solidFill>
                  <a:srgbClr val="000000"/>
                </a:solidFill>
                <a:highlight>
                  <a:srgbClr val="F5F5F5"/>
                </a:highlight>
                <a:latin typeface="Arial" panose="020B0604020202020204" pitchFamily="34" charset="0"/>
              </a:rPr>
              <a:t>and </a:t>
            </a:r>
            <a:r>
              <a:rPr lang="en-US" b="1" dirty="0">
                <a:solidFill>
                  <a:srgbClr val="000000"/>
                </a:solidFill>
                <a:highlight>
                  <a:srgbClr val="F5F5F5"/>
                </a:highlight>
                <a:latin typeface="Arial" panose="020B0604020202020204" pitchFamily="34" charset="0"/>
              </a:rPr>
              <a:t>VRU </a:t>
            </a:r>
            <a:r>
              <a:rPr lang="en-US" dirty="0">
                <a:solidFill>
                  <a:srgbClr val="000000"/>
                </a:solidFill>
                <a:highlight>
                  <a:srgbClr val="F5F5F5"/>
                </a:highlight>
                <a:latin typeface="Arial" panose="020B0604020202020204" pitchFamily="34" charset="0"/>
              </a:rPr>
              <a:t>modes</a:t>
            </a:r>
          </a:p>
          <a:p>
            <a:pPr lvl="4" fontAlgn="base"/>
            <a:r>
              <a:rPr lang="en-US" dirty="0">
                <a:solidFill>
                  <a:srgbClr val="000000"/>
                </a:solidFill>
                <a:highlight>
                  <a:srgbClr val="F5F5F5"/>
                </a:highlight>
                <a:latin typeface="Arial" panose="020B0604020202020204" pitchFamily="34" charset="0"/>
              </a:rPr>
              <a:t>Simulation of a recording of the central broker with all types of messages</a:t>
            </a:r>
            <a:endParaRPr lang="en-US" i="0" dirty="0">
              <a:solidFill>
                <a:srgbClr val="000000"/>
              </a:solidFill>
              <a:effectLst/>
              <a:highlight>
                <a:srgbClr val="F5F5F5"/>
              </a:highlight>
              <a:latin typeface="Arial" panose="020B0604020202020204" pitchFamily="34" charset="0"/>
            </a:endParaRPr>
          </a:p>
          <a:p>
            <a:pPr lvl="2"/>
            <a:endParaRPr lang="pt-PT" dirty="0">
              <a:latin typeface="Aptos"/>
              <a:cs typeface="Arial"/>
            </a:endParaRPr>
          </a:p>
          <a:p>
            <a:pPr lvl="1"/>
            <a:r>
              <a:rPr lang="pt-PT" dirty="0" err="1">
                <a:latin typeface="Aptos"/>
                <a:cs typeface="Arial"/>
              </a:rPr>
              <a:t>Sensors</a:t>
            </a:r>
            <a:endParaRPr lang="pt-PT" dirty="0">
              <a:ea typeface="+mn-lt"/>
              <a:cs typeface="+mn-lt"/>
            </a:endParaRPr>
          </a:p>
        </p:txBody>
      </p:sp>
      <p:sp>
        <p:nvSpPr>
          <p:cNvPr id="11" name="Slide Number Placeholder 10">
            <a:extLst>
              <a:ext uri="{FF2B5EF4-FFF2-40B4-BE49-F238E27FC236}">
                <a16:creationId xmlns:a16="http://schemas.microsoft.com/office/drawing/2014/main" id="{8793C776-E50C-C3D1-A438-3869F7D667B5}"/>
              </a:ext>
            </a:extLst>
          </p:cNvPr>
          <p:cNvSpPr>
            <a:spLocks noGrp="1"/>
          </p:cNvSpPr>
          <p:nvPr>
            <p:ph type="sldNum" sz="quarter" idx="12"/>
          </p:nvPr>
        </p:nvSpPr>
        <p:spPr/>
        <p:txBody>
          <a:bodyPr/>
          <a:lstStyle/>
          <a:p>
            <a:fld id="{15A16595-07AD-4646-803E-1CCE41789BEC}" type="slidenum">
              <a:rPr lang="pt-PT" smtClean="0"/>
              <a:t>25</a:t>
            </a:fld>
            <a:endParaRPr lang="pt-PT"/>
          </a:p>
        </p:txBody>
      </p:sp>
    </p:spTree>
    <p:extLst>
      <p:ext uri="{BB962C8B-B14F-4D97-AF65-F5344CB8AC3E}">
        <p14:creationId xmlns:p14="http://schemas.microsoft.com/office/powerpoint/2010/main" val="1946762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solidFill>
                  <a:srgbClr val="000000"/>
                </a:solidFill>
                <a:highlight>
                  <a:srgbClr val="F5F5F5"/>
                </a:highlight>
                <a:latin typeface="Helvetica Neue" panose="02000503000000020004"/>
              </a:rPr>
              <a:t>ADB Monitoring</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1974420" y="5918870"/>
            <a:ext cx="254085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Initial</a:t>
            </a:r>
            <a:r>
              <a:rPr lang="pt-PT" sz="1600" dirty="0"/>
              <a:t> </a:t>
            </a:r>
            <a:r>
              <a:rPr lang="pt-PT" sz="1600" dirty="0" err="1"/>
              <a:t>results</a:t>
            </a:r>
            <a:r>
              <a:rPr lang="pt-PT" sz="1600" dirty="0"/>
              <a:t> (5 minutes)</a:t>
            </a:r>
          </a:p>
        </p:txBody>
      </p:sp>
      <p:sp>
        <p:nvSpPr>
          <p:cNvPr id="10" name="CaixaDeTexto 8">
            <a:extLst>
              <a:ext uri="{FF2B5EF4-FFF2-40B4-BE49-F238E27FC236}">
                <a16:creationId xmlns:a16="http://schemas.microsoft.com/office/drawing/2014/main" id="{52D28C90-8C55-0D49-FE58-6DA321C59D58}"/>
              </a:ext>
            </a:extLst>
          </p:cNvPr>
          <p:cNvSpPr txBox="1"/>
          <p:nvPr/>
        </p:nvSpPr>
        <p:spPr>
          <a:xfrm>
            <a:off x="7889840" y="5918870"/>
            <a:ext cx="2127522"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err="1"/>
              <a:t>End</a:t>
            </a:r>
            <a:r>
              <a:rPr lang="pt-PT" sz="1600" dirty="0"/>
              <a:t> </a:t>
            </a:r>
            <a:r>
              <a:rPr lang="pt-PT" sz="1600" dirty="0" err="1"/>
              <a:t>results</a:t>
            </a:r>
            <a:r>
              <a:rPr lang="pt-PT" sz="1600" dirty="0"/>
              <a:t> (1 </a:t>
            </a:r>
            <a:r>
              <a:rPr lang="pt-PT" sz="1600" dirty="0" err="1"/>
              <a:t>hour</a:t>
            </a:r>
            <a:r>
              <a:rPr lang="pt-PT" sz="1600" dirty="0"/>
              <a:t>)</a:t>
            </a:r>
          </a:p>
        </p:txBody>
      </p:sp>
      <p:pic>
        <p:nvPicPr>
          <p:cNvPr id="9" name="Imagem 8" descr="Uma imagem com texto, Gráfico, diagrama, file&#10;&#10;Descrição gerada automaticamente">
            <a:extLst>
              <a:ext uri="{FF2B5EF4-FFF2-40B4-BE49-F238E27FC236}">
                <a16:creationId xmlns:a16="http://schemas.microsoft.com/office/drawing/2014/main" id="{4E4F5532-BFFD-68E9-71BF-DDB7AEF49CFF}"/>
              </a:ext>
            </a:extLst>
          </p:cNvPr>
          <p:cNvPicPr>
            <a:picLocks noChangeAspect="1"/>
          </p:cNvPicPr>
          <p:nvPr/>
        </p:nvPicPr>
        <p:blipFill rotWithShape="1">
          <a:blip r:embed="rId3">
            <a:extLst>
              <a:ext uri="{28A0092B-C50C-407E-A947-70E740481C1C}">
                <a14:useLocalDpi xmlns:a14="http://schemas.microsoft.com/office/drawing/2010/main" val="0"/>
              </a:ext>
            </a:extLst>
          </a:blip>
          <a:srcRect l="2723" t="6733" r="8557" b="2104"/>
          <a:stretch/>
        </p:blipFill>
        <p:spPr>
          <a:xfrm>
            <a:off x="6213299" y="1690686"/>
            <a:ext cx="5480605" cy="4223671"/>
          </a:xfrm>
          <a:prstGeom prst="rect">
            <a:avLst/>
          </a:prstGeom>
        </p:spPr>
      </p:pic>
      <p:pic>
        <p:nvPicPr>
          <p:cNvPr id="5" name="Imagem 4" descr="Uma imagem com texto, Gráfico, file, diagrama&#10;&#10;Descrição gerada automaticamente">
            <a:extLst>
              <a:ext uri="{FF2B5EF4-FFF2-40B4-BE49-F238E27FC236}">
                <a16:creationId xmlns:a16="http://schemas.microsoft.com/office/drawing/2014/main" id="{E98946D9-29D9-FD41-5077-5B5AAAAD0DD7}"/>
              </a:ext>
            </a:extLst>
          </p:cNvPr>
          <p:cNvPicPr>
            <a:picLocks noChangeAspect="1"/>
          </p:cNvPicPr>
          <p:nvPr/>
        </p:nvPicPr>
        <p:blipFill rotWithShape="1">
          <a:blip r:embed="rId4">
            <a:extLst>
              <a:ext uri="{28A0092B-C50C-407E-A947-70E740481C1C}">
                <a14:useLocalDpi xmlns:a14="http://schemas.microsoft.com/office/drawing/2010/main" val="0"/>
              </a:ext>
            </a:extLst>
          </a:blip>
          <a:srcRect l="2745" t="6729" r="8302" b="1758"/>
          <a:stretch/>
        </p:blipFill>
        <p:spPr>
          <a:xfrm>
            <a:off x="507999" y="1690688"/>
            <a:ext cx="5473700" cy="4223671"/>
          </a:xfrm>
          <a:prstGeom prst="rect">
            <a:avLst/>
          </a:prstGeom>
        </p:spPr>
      </p:pic>
      <p:sp>
        <p:nvSpPr>
          <p:cNvPr id="14" name="Slide Number Placeholder 13">
            <a:extLst>
              <a:ext uri="{FF2B5EF4-FFF2-40B4-BE49-F238E27FC236}">
                <a16:creationId xmlns:a16="http://schemas.microsoft.com/office/drawing/2014/main" id="{405B5842-741C-D10B-C2D5-6821D7E2DEB7}"/>
              </a:ext>
            </a:extLst>
          </p:cNvPr>
          <p:cNvSpPr>
            <a:spLocks noGrp="1"/>
          </p:cNvSpPr>
          <p:nvPr>
            <p:ph type="sldNum" sz="quarter" idx="12"/>
          </p:nvPr>
        </p:nvSpPr>
        <p:spPr/>
        <p:txBody>
          <a:bodyPr/>
          <a:lstStyle/>
          <a:p>
            <a:fld id="{15A16595-07AD-4646-803E-1CCE41789BEC}" type="slidenum">
              <a:rPr lang="pt-PT" smtClean="0"/>
              <a:t>26</a:t>
            </a:fld>
            <a:endParaRPr lang="pt-PT"/>
          </a:p>
        </p:txBody>
      </p:sp>
    </p:spTree>
    <p:extLst>
      <p:ext uri="{BB962C8B-B14F-4D97-AF65-F5344CB8AC3E}">
        <p14:creationId xmlns:p14="http://schemas.microsoft.com/office/powerpoint/2010/main" val="28881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solidFill>
                  <a:srgbClr val="000000"/>
                </a:solidFill>
                <a:highlight>
                  <a:srgbClr val="F5F5F5"/>
                </a:highlight>
                <a:latin typeface="Helvetica Neue" panose="02000503000000020004"/>
              </a:rPr>
              <a:t>Network </a:t>
            </a:r>
            <a:r>
              <a:rPr lang="pt-PT" dirty="0" err="1">
                <a:solidFill>
                  <a:srgbClr val="000000"/>
                </a:solidFill>
                <a:highlight>
                  <a:srgbClr val="F5F5F5"/>
                </a:highlight>
                <a:latin typeface="Helvetica Neue" panose="02000503000000020004"/>
              </a:rPr>
              <a:t>Analysis</a:t>
            </a:r>
            <a:endParaRPr lang="pt-PT" dirty="0"/>
          </a:p>
        </p:txBody>
      </p:sp>
      <p:pic>
        <p:nvPicPr>
          <p:cNvPr id="8" name="Imagem 7" descr="Uma imagem com texto, file, Gráfico, captura de ecrã&#10;&#10;Descrição gerada automaticamente">
            <a:extLst>
              <a:ext uri="{FF2B5EF4-FFF2-40B4-BE49-F238E27FC236}">
                <a16:creationId xmlns:a16="http://schemas.microsoft.com/office/drawing/2014/main" id="{8EB59D74-B43A-3236-6C3E-AE0AEC6D7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4" y="1495519"/>
            <a:ext cx="5852172" cy="4389129"/>
          </a:xfrm>
          <a:prstGeom prst="rect">
            <a:avLst/>
          </a:prstGeom>
        </p:spPr>
      </p:pic>
      <p:pic>
        <p:nvPicPr>
          <p:cNvPr id="15" name="Imagem 14" descr="Uma imagem com texto, Gráfico, file, diagrama&#10;&#10;Descrição gerada automaticamente">
            <a:extLst>
              <a:ext uri="{FF2B5EF4-FFF2-40B4-BE49-F238E27FC236}">
                <a16:creationId xmlns:a16="http://schemas.microsoft.com/office/drawing/2014/main" id="{FF0C6FFC-6FCC-5A4E-DC2F-72A6F9DBA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95528"/>
            <a:ext cx="5818569" cy="4363927"/>
          </a:xfrm>
          <a:prstGeom prst="rect">
            <a:avLst/>
          </a:prstGeom>
        </p:spPr>
      </p:pic>
      <p:sp>
        <p:nvSpPr>
          <p:cNvPr id="6" name="CaixaDeTexto 8">
            <a:extLst>
              <a:ext uri="{FF2B5EF4-FFF2-40B4-BE49-F238E27FC236}">
                <a16:creationId xmlns:a16="http://schemas.microsoft.com/office/drawing/2014/main" id="{25A1D7FB-878A-A478-A681-6896ECAC28C2}"/>
              </a:ext>
            </a:extLst>
          </p:cNvPr>
          <p:cNvSpPr txBox="1"/>
          <p:nvPr/>
        </p:nvSpPr>
        <p:spPr>
          <a:xfrm>
            <a:off x="7775770" y="5721733"/>
            <a:ext cx="245902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TCC </a:t>
            </a:r>
            <a:r>
              <a:rPr lang="pt-PT" sz="1600" dirty="0" err="1"/>
              <a:t>and</a:t>
            </a:r>
            <a:r>
              <a:rPr lang="pt-PT" sz="1600" dirty="0"/>
              <a:t> </a:t>
            </a:r>
            <a:r>
              <a:rPr lang="pt-PT" sz="1600" b="1" dirty="0"/>
              <a:t>VRU</a:t>
            </a:r>
            <a:r>
              <a:rPr lang="pt-PT" sz="1600" dirty="0"/>
              <a:t> </a:t>
            </a:r>
            <a:r>
              <a:rPr lang="pt-PT" sz="1600" dirty="0" err="1"/>
              <a:t>mode</a:t>
            </a:r>
            <a:r>
              <a:rPr lang="pt-PT" sz="1600" dirty="0"/>
              <a:t> </a:t>
            </a:r>
            <a:r>
              <a:rPr lang="pt-PT" sz="1600" dirty="0" err="1"/>
              <a:t>test</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2097816" y="572173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b="1" dirty="0"/>
              <a:t>OBU</a:t>
            </a:r>
            <a:r>
              <a:rPr lang="pt-PT" sz="1600" dirty="0"/>
              <a:t> </a:t>
            </a:r>
            <a:r>
              <a:rPr lang="pt-PT" sz="1600" dirty="0" err="1"/>
              <a:t>mode</a:t>
            </a:r>
            <a:r>
              <a:rPr lang="pt-PT" sz="1600" dirty="0"/>
              <a:t> </a:t>
            </a:r>
            <a:r>
              <a:rPr lang="pt-PT" sz="1600" dirty="0" err="1"/>
              <a:t>test</a:t>
            </a:r>
            <a:endParaRPr lang="pt-PT" sz="1600" dirty="0"/>
          </a:p>
        </p:txBody>
      </p:sp>
      <p:sp>
        <p:nvSpPr>
          <p:cNvPr id="13" name="Slide Number Placeholder 12">
            <a:extLst>
              <a:ext uri="{FF2B5EF4-FFF2-40B4-BE49-F238E27FC236}">
                <a16:creationId xmlns:a16="http://schemas.microsoft.com/office/drawing/2014/main" id="{D2274A84-2A8F-63CA-0E84-5732E79540B0}"/>
              </a:ext>
            </a:extLst>
          </p:cNvPr>
          <p:cNvSpPr>
            <a:spLocks noGrp="1"/>
          </p:cNvSpPr>
          <p:nvPr>
            <p:ph type="sldNum" sz="quarter" idx="12"/>
          </p:nvPr>
        </p:nvSpPr>
        <p:spPr/>
        <p:txBody>
          <a:bodyPr/>
          <a:lstStyle/>
          <a:p>
            <a:fld id="{15A16595-07AD-4646-803E-1CCE41789BEC}" type="slidenum">
              <a:rPr lang="pt-PT" smtClean="0"/>
              <a:t>27</a:t>
            </a:fld>
            <a:endParaRPr lang="pt-PT"/>
          </a:p>
        </p:txBody>
      </p:sp>
    </p:spTree>
    <p:extLst>
      <p:ext uri="{BB962C8B-B14F-4D97-AF65-F5344CB8AC3E}">
        <p14:creationId xmlns:p14="http://schemas.microsoft.com/office/powerpoint/2010/main" val="8759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solidFill>
                  <a:srgbClr val="000000"/>
                </a:solidFill>
                <a:highlight>
                  <a:srgbClr val="F5F5F5"/>
                </a:highlight>
                <a:latin typeface="Helvetica Neue" panose="02000503000000020004"/>
              </a:rPr>
              <a:t>Sensors</a:t>
            </a:r>
            <a:endParaRPr lang="pt-PT" dirty="0"/>
          </a:p>
        </p:txBody>
      </p:sp>
      <p:sp>
        <p:nvSpPr>
          <p:cNvPr id="6" name="CaixaDeTexto 8">
            <a:extLst>
              <a:ext uri="{FF2B5EF4-FFF2-40B4-BE49-F238E27FC236}">
                <a16:creationId xmlns:a16="http://schemas.microsoft.com/office/drawing/2014/main" id="{25A1D7FB-878A-A478-A681-6896ECAC28C2}"/>
              </a:ext>
            </a:extLst>
          </p:cNvPr>
          <p:cNvSpPr txBox="1"/>
          <p:nvPr/>
        </p:nvSpPr>
        <p:spPr>
          <a:xfrm>
            <a:off x="7074885" y="5776074"/>
            <a:ext cx="4119050"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Speed </a:t>
            </a:r>
            <a:r>
              <a:rPr lang="pt-PT" sz="1600" dirty="0" err="1"/>
              <a:t>bump</a:t>
            </a:r>
            <a:r>
              <a:rPr lang="pt-PT" sz="1600" dirty="0"/>
              <a:t> </a:t>
            </a:r>
            <a:r>
              <a:rPr lang="pt-PT" sz="1600" dirty="0" err="1"/>
              <a:t>detection</a:t>
            </a:r>
            <a:r>
              <a:rPr lang="pt-PT" sz="1600" dirty="0"/>
              <a:t> </a:t>
            </a:r>
            <a:r>
              <a:rPr lang="pt-PT" sz="1600" dirty="0" err="1"/>
              <a:t>using</a:t>
            </a:r>
            <a:r>
              <a:rPr lang="pt-PT" sz="1600" dirty="0"/>
              <a:t> </a:t>
            </a:r>
            <a:r>
              <a:rPr lang="pt-PT" sz="1600" dirty="0" err="1"/>
              <a:t>the</a:t>
            </a:r>
            <a:r>
              <a:rPr lang="pt-PT" sz="1600" dirty="0"/>
              <a:t> </a:t>
            </a:r>
            <a:r>
              <a:rPr lang="pt-PT" sz="1600" dirty="0" err="1"/>
              <a:t>gyroscope</a:t>
            </a:r>
            <a:endParaRPr lang="pt-PT" sz="1600" dirty="0"/>
          </a:p>
        </p:txBody>
      </p:sp>
      <p:sp>
        <p:nvSpPr>
          <p:cNvPr id="4" name="CaixaDeTexto 8">
            <a:extLst>
              <a:ext uri="{FF2B5EF4-FFF2-40B4-BE49-F238E27FC236}">
                <a16:creationId xmlns:a16="http://schemas.microsoft.com/office/drawing/2014/main" id="{ACFC91A3-71B5-0FA1-2258-AF70217DA8F7}"/>
              </a:ext>
            </a:extLst>
          </p:cNvPr>
          <p:cNvSpPr txBox="1"/>
          <p:nvPr/>
        </p:nvSpPr>
        <p:spPr>
          <a:xfrm>
            <a:off x="1707583" y="5776074"/>
            <a:ext cx="3042237"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Smartphone </a:t>
            </a:r>
            <a:r>
              <a:rPr lang="pt-PT" sz="1600" dirty="0" err="1"/>
              <a:t>vs</a:t>
            </a:r>
            <a:r>
              <a:rPr lang="pt-PT" sz="1600" dirty="0"/>
              <a:t> </a:t>
            </a:r>
            <a:r>
              <a:rPr lang="pt-PT" sz="1600" b="1" dirty="0"/>
              <a:t>OBU </a:t>
            </a:r>
            <a:r>
              <a:rPr lang="pt-PT" sz="1600" dirty="0" err="1"/>
              <a:t>barometer</a:t>
            </a:r>
            <a:endParaRPr lang="pt-PT" sz="1600" b="1" dirty="0"/>
          </a:p>
        </p:txBody>
      </p:sp>
      <p:pic>
        <p:nvPicPr>
          <p:cNvPr id="12" name="Picture 11" descr="A graph showing the pressure of a person&#10;&#10;Description automatically generated with medium confidence">
            <a:extLst>
              <a:ext uri="{FF2B5EF4-FFF2-40B4-BE49-F238E27FC236}">
                <a16:creationId xmlns:a16="http://schemas.microsoft.com/office/drawing/2014/main" id="{9849DF3B-70D2-9345-264F-4890D9071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43" y="2192514"/>
            <a:ext cx="6190518" cy="3583560"/>
          </a:xfrm>
          <a:prstGeom prst="rect">
            <a:avLst/>
          </a:prstGeom>
        </p:spPr>
      </p:pic>
      <p:pic>
        <p:nvPicPr>
          <p:cNvPr id="14" name="Picture 13" descr="A blue sound wave&#10;&#10;Description automatically generated">
            <a:extLst>
              <a:ext uri="{FF2B5EF4-FFF2-40B4-BE49-F238E27FC236}">
                <a16:creationId xmlns:a16="http://schemas.microsoft.com/office/drawing/2014/main" id="{4B1A10C5-2B29-CD78-73A5-F33E5496BB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9885" y="2192514"/>
            <a:ext cx="5769051" cy="3583560"/>
          </a:xfrm>
          <a:prstGeom prst="rect">
            <a:avLst/>
          </a:prstGeom>
        </p:spPr>
      </p:pic>
      <p:sp>
        <p:nvSpPr>
          <p:cNvPr id="13" name="Slide Number Placeholder 12">
            <a:extLst>
              <a:ext uri="{FF2B5EF4-FFF2-40B4-BE49-F238E27FC236}">
                <a16:creationId xmlns:a16="http://schemas.microsoft.com/office/drawing/2014/main" id="{07D23745-0EB2-2BC4-9EFD-2D330D5CA511}"/>
              </a:ext>
            </a:extLst>
          </p:cNvPr>
          <p:cNvSpPr>
            <a:spLocks noGrp="1"/>
          </p:cNvSpPr>
          <p:nvPr>
            <p:ph type="sldNum" sz="quarter" idx="12"/>
          </p:nvPr>
        </p:nvSpPr>
        <p:spPr/>
        <p:txBody>
          <a:bodyPr/>
          <a:lstStyle/>
          <a:p>
            <a:fld id="{15A16595-07AD-4646-803E-1CCE41789BEC}" type="slidenum">
              <a:rPr lang="pt-PT" smtClean="0"/>
              <a:t>28</a:t>
            </a:fld>
            <a:endParaRPr lang="pt-PT"/>
          </a:p>
        </p:txBody>
      </p:sp>
    </p:spTree>
    <p:extLst>
      <p:ext uri="{BB962C8B-B14F-4D97-AF65-F5344CB8AC3E}">
        <p14:creationId xmlns:p14="http://schemas.microsoft.com/office/powerpoint/2010/main" val="98062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Conclusions</a:t>
            </a:r>
            <a:endParaRPr lang="pt-PT" dirty="0"/>
          </a:p>
        </p:txBody>
      </p:sp>
      <p:sp>
        <p:nvSpPr>
          <p:cNvPr id="3" name="Subtítulo 2"/>
          <p:cNvSpPr>
            <a:spLocks noGrp="1"/>
          </p:cNvSpPr>
          <p:nvPr>
            <p:ph idx="1"/>
          </p:nvPr>
        </p:nvSpPr>
        <p:spPr>
          <a:xfrm>
            <a:off x="838201" y="1825625"/>
            <a:ext cx="5125548" cy="4351338"/>
          </a:xfrm>
        </p:spPr>
        <p:txBody>
          <a:bodyPr vert="horz" lIns="91440" tIns="45720" rIns="91440" bIns="45720" rtlCol="0" anchor="t">
            <a:noAutofit/>
          </a:bodyPr>
          <a:lstStyle/>
          <a:p>
            <a:pPr fontAlgn="base"/>
            <a:r>
              <a:rPr lang="pt-PT" sz="2400" dirty="0"/>
              <a:t>Real time </a:t>
            </a:r>
            <a:r>
              <a:rPr lang="pt-PT" sz="2400" dirty="0" err="1"/>
              <a:t>information</a:t>
            </a:r>
            <a:endParaRPr lang="pt-PT" sz="2400" dirty="0"/>
          </a:p>
          <a:p>
            <a:pPr lvl="1" fontAlgn="base"/>
            <a:r>
              <a:rPr lang="pt-PT" sz="2000" dirty="0"/>
              <a:t>Performance in </a:t>
            </a:r>
            <a:r>
              <a:rPr lang="pt-PT" sz="2000" dirty="0" err="1"/>
              <a:t>low-end</a:t>
            </a:r>
            <a:r>
              <a:rPr lang="pt-PT" sz="2000" dirty="0"/>
              <a:t> </a:t>
            </a:r>
            <a:r>
              <a:rPr lang="pt-PT" sz="2000" dirty="0" err="1"/>
              <a:t>devices</a:t>
            </a:r>
            <a:endParaRPr lang="pt-PT" sz="1600" dirty="0"/>
          </a:p>
          <a:p>
            <a:pPr fontAlgn="base"/>
            <a:r>
              <a:rPr lang="pt-PT" sz="2400" dirty="0" err="1"/>
              <a:t>Usability</a:t>
            </a:r>
            <a:r>
              <a:rPr lang="pt-PT" sz="2400" dirty="0"/>
              <a:t> </a:t>
            </a:r>
            <a:r>
              <a:rPr lang="pt-PT" sz="2400" dirty="0" err="1"/>
              <a:t>issues</a:t>
            </a:r>
            <a:r>
              <a:rPr lang="pt-PT" sz="2400" dirty="0"/>
              <a:t> </a:t>
            </a:r>
          </a:p>
          <a:p>
            <a:pPr lvl="1" fontAlgn="base"/>
            <a:r>
              <a:rPr lang="pt-PT" sz="2000" dirty="0" err="1"/>
              <a:t>Particularly</a:t>
            </a:r>
            <a:r>
              <a:rPr lang="pt-PT" sz="2000" dirty="0"/>
              <a:t> </a:t>
            </a:r>
            <a:r>
              <a:rPr lang="pt-PT" sz="2000" dirty="0" err="1"/>
              <a:t>with</a:t>
            </a:r>
            <a:r>
              <a:rPr lang="pt-PT" sz="2000" dirty="0"/>
              <a:t> </a:t>
            </a:r>
            <a:r>
              <a:rPr lang="pt-PT" sz="2000" dirty="0" err="1"/>
              <a:t>older</a:t>
            </a:r>
            <a:r>
              <a:rPr lang="pt-PT" sz="2000" dirty="0"/>
              <a:t> </a:t>
            </a:r>
            <a:r>
              <a:rPr lang="pt-PT" sz="2000" dirty="0" err="1"/>
              <a:t>generations</a:t>
            </a:r>
            <a:endParaRPr lang="pt-PT" sz="2000" dirty="0"/>
          </a:p>
          <a:p>
            <a:pPr fontAlgn="base"/>
            <a:r>
              <a:rPr lang="pt-PT" sz="2400" dirty="0" err="1"/>
              <a:t>State</a:t>
            </a:r>
            <a:r>
              <a:rPr lang="pt-PT" sz="2400" dirty="0"/>
              <a:t> </a:t>
            </a:r>
            <a:r>
              <a:rPr lang="pt-PT" sz="2400" dirty="0" err="1"/>
              <a:t>of</a:t>
            </a:r>
            <a:r>
              <a:rPr lang="pt-PT" sz="2400" dirty="0"/>
              <a:t> </a:t>
            </a:r>
            <a:r>
              <a:rPr lang="pt-PT" sz="2400" dirty="0" err="1"/>
              <a:t>the</a:t>
            </a:r>
            <a:r>
              <a:rPr lang="pt-PT" sz="2400" dirty="0"/>
              <a:t> </a:t>
            </a:r>
            <a:r>
              <a:rPr lang="pt-PT" sz="2400" dirty="0" err="1"/>
              <a:t>art</a:t>
            </a:r>
            <a:r>
              <a:rPr lang="pt-PT" sz="2400" dirty="0"/>
              <a:t> </a:t>
            </a:r>
            <a:r>
              <a:rPr lang="pt-PT" sz="2400" dirty="0" err="1"/>
              <a:t>applications</a:t>
            </a:r>
            <a:endParaRPr lang="pt-PT" sz="2400" dirty="0"/>
          </a:p>
          <a:p>
            <a:pPr lvl="1" fontAlgn="base"/>
            <a:r>
              <a:rPr lang="pt-PT" sz="2000" dirty="0"/>
              <a:t>Use </a:t>
            </a:r>
            <a:r>
              <a:rPr lang="pt-PT" sz="2000" dirty="0" err="1"/>
              <a:t>proprietary</a:t>
            </a:r>
            <a:r>
              <a:rPr lang="pt-PT" sz="2000" dirty="0"/>
              <a:t> </a:t>
            </a:r>
            <a:r>
              <a:rPr lang="pt-PT" sz="2000" dirty="0" err="1"/>
              <a:t>solutions</a:t>
            </a:r>
            <a:r>
              <a:rPr lang="pt-PT" sz="2000" dirty="0"/>
              <a:t>, </a:t>
            </a:r>
            <a:r>
              <a:rPr lang="pt-PT" sz="2000" dirty="0" err="1"/>
              <a:t>not</a:t>
            </a:r>
            <a:r>
              <a:rPr lang="pt-PT" sz="2000" dirty="0"/>
              <a:t> </a:t>
            </a:r>
            <a:r>
              <a:rPr lang="pt-PT" sz="2000" dirty="0" err="1"/>
              <a:t>standardized</a:t>
            </a:r>
            <a:endParaRPr lang="pt-PT" sz="2000" dirty="0"/>
          </a:p>
          <a:p>
            <a:pPr lvl="1" fontAlgn="base"/>
            <a:r>
              <a:rPr lang="pt-PT" sz="2000" dirty="0" err="1"/>
              <a:t>Lack</a:t>
            </a:r>
            <a:r>
              <a:rPr lang="pt-PT" sz="2000" dirty="0"/>
              <a:t> </a:t>
            </a:r>
            <a:r>
              <a:rPr lang="pt-PT" sz="2000" dirty="0" err="1"/>
              <a:t>integration</a:t>
            </a:r>
            <a:r>
              <a:rPr lang="pt-PT" sz="2000" dirty="0"/>
              <a:t> </a:t>
            </a:r>
            <a:r>
              <a:rPr lang="pt-PT" sz="2000" dirty="0" err="1"/>
              <a:t>with</a:t>
            </a:r>
            <a:r>
              <a:rPr lang="pt-PT" sz="2000" dirty="0"/>
              <a:t> </a:t>
            </a:r>
            <a:r>
              <a:rPr lang="pt-PT" sz="2000" b="1" dirty="0"/>
              <a:t>C-ITS </a:t>
            </a:r>
            <a:r>
              <a:rPr lang="pt-PT" sz="2000" dirty="0" err="1"/>
              <a:t>environments</a:t>
            </a:r>
            <a:r>
              <a:rPr lang="pt-PT" sz="2000" dirty="0"/>
              <a:t> </a:t>
            </a:r>
            <a:r>
              <a:rPr lang="pt-PT" sz="2000" dirty="0" err="1"/>
              <a:t>and</a:t>
            </a:r>
            <a:r>
              <a:rPr lang="pt-PT" sz="2000" dirty="0"/>
              <a:t> </a:t>
            </a:r>
            <a:r>
              <a:rPr lang="pt-PT" sz="2000" b="1" dirty="0"/>
              <a:t>V2X </a:t>
            </a:r>
            <a:r>
              <a:rPr lang="pt-PT" sz="2000" dirty="0" err="1"/>
              <a:t>services</a:t>
            </a:r>
            <a:endParaRPr lang="pt-PT" sz="2000" dirty="0"/>
          </a:p>
          <a:p>
            <a:pPr lvl="1" fontAlgn="base"/>
            <a:endParaRPr lang="pt-PT" sz="2000" dirty="0"/>
          </a:p>
        </p:txBody>
      </p:sp>
      <p:pic>
        <p:nvPicPr>
          <p:cNvPr id="5" name="Picture 4">
            <a:extLst>
              <a:ext uri="{FF2B5EF4-FFF2-40B4-BE49-F238E27FC236}">
                <a16:creationId xmlns:a16="http://schemas.microsoft.com/office/drawing/2014/main" id="{D1A9A346-B848-3F81-DB89-A9333CC76C64}"/>
              </a:ext>
            </a:extLst>
          </p:cNvPr>
          <p:cNvPicPr>
            <a:picLocks noChangeAspect="1"/>
          </p:cNvPicPr>
          <p:nvPr/>
        </p:nvPicPr>
        <p:blipFill>
          <a:blip r:embed="rId3"/>
          <a:stretch>
            <a:fillRect/>
          </a:stretch>
        </p:blipFill>
        <p:spPr>
          <a:xfrm>
            <a:off x="6228252" y="1690688"/>
            <a:ext cx="2365415" cy="2365415"/>
          </a:xfrm>
          <a:prstGeom prst="rect">
            <a:avLst/>
          </a:prstGeom>
        </p:spPr>
      </p:pic>
      <p:pic>
        <p:nvPicPr>
          <p:cNvPr id="1026" name="Picture 2" descr="Apple Think Different Logo PNG Transparent &amp; SVG Vector - Freebie Supply">
            <a:extLst>
              <a:ext uri="{FF2B5EF4-FFF2-40B4-BE49-F238E27FC236}">
                <a16:creationId xmlns:a16="http://schemas.microsoft.com/office/drawing/2014/main" id="{EC642FC1-8357-772D-BCE4-B368B6A0A5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67755" y="2397919"/>
            <a:ext cx="3146122" cy="1603375"/>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8">
            <a:extLst>
              <a:ext uri="{FF2B5EF4-FFF2-40B4-BE49-F238E27FC236}">
                <a16:creationId xmlns:a16="http://schemas.microsoft.com/office/drawing/2014/main" id="{6E8E6020-7DF6-E944-4BC5-A5C7D6BCD903}"/>
              </a:ext>
            </a:extLst>
          </p:cNvPr>
          <p:cNvSpPr txBox="1"/>
          <p:nvPr/>
        </p:nvSpPr>
        <p:spPr>
          <a:xfrm>
            <a:off x="6434319"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Android Play </a:t>
            </a:r>
            <a:r>
              <a:rPr lang="pt-PT" sz="1600" dirty="0" err="1"/>
              <a:t>Store</a:t>
            </a:r>
            <a:endParaRPr lang="pt-PT" sz="1600" dirty="0"/>
          </a:p>
        </p:txBody>
      </p:sp>
      <p:sp>
        <p:nvSpPr>
          <p:cNvPr id="8" name="CaixaDeTexto 8">
            <a:extLst>
              <a:ext uri="{FF2B5EF4-FFF2-40B4-BE49-F238E27FC236}">
                <a16:creationId xmlns:a16="http://schemas.microsoft.com/office/drawing/2014/main" id="{B3364B93-526D-DE19-C91F-F41F4BD40F38}"/>
              </a:ext>
            </a:extLst>
          </p:cNvPr>
          <p:cNvSpPr txBox="1"/>
          <p:nvPr/>
        </p:nvSpPr>
        <p:spPr>
          <a:xfrm>
            <a:off x="9364176" y="4056103"/>
            <a:ext cx="1953279" cy="338554"/>
          </a:xfrm>
          <a:prstGeom prst="rect">
            <a:avLst/>
          </a:prstGeom>
          <a:noFill/>
        </p:spPr>
        <p:txBody>
          <a:bodyPr rot="0" spcFirstLastPara="0" vert="horz" wrap="square" lIns="91440" tIns="45720" rIns="91440" bIns="45720" numCol="1" spcCol="0" rtlCol="0" fromWordArt="0" anchor="ctr" anchorCtr="0" forceAA="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a:lstStyle>
          <a:p>
            <a:pPr algn="ctr"/>
            <a:r>
              <a:rPr lang="pt-PT" sz="1600" dirty="0"/>
              <a:t>Apple App </a:t>
            </a:r>
            <a:r>
              <a:rPr lang="pt-PT" sz="1600" dirty="0" err="1"/>
              <a:t>Store</a:t>
            </a:r>
            <a:endParaRPr lang="pt-PT" sz="1600" dirty="0"/>
          </a:p>
        </p:txBody>
      </p:sp>
      <p:sp>
        <p:nvSpPr>
          <p:cNvPr id="14" name="Slide Number Placeholder 13">
            <a:extLst>
              <a:ext uri="{FF2B5EF4-FFF2-40B4-BE49-F238E27FC236}">
                <a16:creationId xmlns:a16="http://schemas.microsoft.com/office/drawing/2014/main" id="{4A4DB9D8-1203-6696-69C2-87F4D5E24E5D}"/>
              </a:ext>
            </a:extLst>
          </p:cNvPr>
          <p:cNvSpPr>
            <a:spLocks noGrp="1"/>
          </p:cNvSpPr>
          <p:nvPr>
            <p:ph type="sldNum" sz="quarter" idx="12"/>
          </p:nvPr>
        </p:nvSpPr>
        <p:spPr/>
        <p:txBody>
          <a:bodyPr/>
          <a:lstStyle/>
          <a:p>
            <a:fld id="{15A16595-07AD-4646-803E-1CCE41789BEC}" type="slidenum">
              <a:rPr lang="pt-PT" smtClean="0"/>
              <a:t>29</a:t>
            </a:fld>
            <a:endParaRPr lang="pt-PT"/>
          </a:p>
        </p:txBody>
      </p:sp>
    </p:spTree>
    <p:extLst>
      <p:ext uri="{BB962C8B-B14F-4D97-AF65-F5344CB8AC3E}">
        <p14:creationId xmlns:p14="http://schemas.microsoft.com/office/powerpoint/2010/main" val="372421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lnSpcReduction="10000"/>
          </a:bodyPr>
          <a:lstStyle/>
          <a:p>
            <a:r>
              <a:rPr lang="pt-PT" b="1" dirty="0" err="1"/>
              <a:t>Introduction</a:t>
            </a:r>
            <a:endParaRPr lang="pt-PT" b="1" dirty="0"/>
          </a:p>
          <a:p>
            <a:pPr lvl="1"/>
            <a:r>
              <a:rPr lang="pt-PT" b="1" dirty="0" err="1"/>
              <a:t>Motivation</a:t>
            </a:r>
            <a:endParaRPr lang="pt-PT" b="1" dirty="0"/>
          </a:p>
          <a:p>
            <a:pPr lvl="1"/>
            <a:r>
              <a:rPr lang="pt-PT" b="1" dirty="0"/>
              <a:t>C-ITS</a:t>
            </a:r>
          </a:p>
          <a:p>
            <a:pPr lvl="1"/>
            <a:r>
              <a:rPr lang="pt-PT" b="1" dirty="0" err="1">
                <a:ea typeface="+mn-lt"/>
                <a:cs typeface="+mn-lt"/>
              </a:rPr>
              <a:t>Objectives</a:t>
            </a:r>
            <a:endParaRPr lang="pt-PT" b="1" dirty="0">
              <a:ea typeface="+mn-lt"/>
              <a:cs typeface="+mn-lt"/>
            </a:endParaRPr>
          </a:p>
          <a:p>
            <a:pPr lvl="1"/>
            <a:r>
              <a:rPr lang="pt-PT" b="1" dirty="0" err="1"/>
              <a:t>State</a:t>
            </a:r>
            <a:r>
              <a:rPr lang="pt-PT" b="1" dirty="0"/>
              <a:t> </a:t>
            </a:r>
            <a:r>
              <a:rPr lang="pt-PT" b="1" dirty="0" err="1"/>
              <a:t>of</a:t>
            </a:r>
            <a:r>
              <a:rPr lang="pt-PT" b="1" dirty="0"/>
              <a:t> </a:t>
            </a:r>
            <a:r>
              <a:rPr lang="pt-PT" b="1" dirty="0" err="1"/>
              <a:t>the</a:t>
            </a:r>
            <a:r>
              <a:rPr lang="pt-PT" b="1" dirty="0"/>
              <a:t> </a:t>
            </a:r>
            <a:r>
              <a:rPr lang="pt-PT" b="1" dirty="0" err="1"/>
              <a:t>art</a:t>
            </a:r>
            <a:endParaRPr lang="pt-PT" b="1" dirty="0"/>
          </a:p>
          <a:p>
            <a:r>
              <a:rPr lang="pt-PT" dirty="0" err="1"/>
              <a:t>Architecture</a:t>
            </a:r>
            <a:endParaRPr lang="pt-PT" dirty="0"/>
          </a:p>
          <a:p>
            <a:r>
              <a:rPr lang="pt-PT" dirty="0" err="1"/>
              <a:t>Implementation</a:t>
            </a:r>
            <a:endParaRPr lang="pt-PT" dirty="0"/>
          </a:p>
          <a:p>
            <a:r>
              <a:rPr lang="pt-PT" dirty="0" err="1">
                <a:latin typeface="Aptos"/>
                <a:cs typeface="Arial"/>
              </a:rPr>
              <a:t>Evaluation</a:t>
            </a:r>
            <a:r>
              <a:rPr lang="pt-PT" dirty="0">
                <a:latin typeface="Aptos"/>
                <a:cs typeface="Arial"/>
              </a:rPr>
              <a:t> / </a:t>
            </a:r>
            <a:r>
              <a:rPr lang="pt-PT" dirty="0" err="1">
                <a:latin typeface="Aptos"/>
                <a:cs typeface="Arial"/>
              </a:rPr>
              <a:t>Results</a:t>
            </a:r>
            <a:endParaRPr lang="en-US"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8BFCA62E-8F54-15EB-F03C-848A013C943A}"/>
              </a:ext>
            </a:extLst>
          </p:cNvPr>
          <p:cNvSpPr>
            <a:spLocks noGrp="1"/>
          </p:cNvSpPr>
          <p:nvPr>
            <p:ph type="sldNum" sz="quarter" idx="12"/>
          </p:nvPr>
        </p:nvSpPr>
        <p:spPr/>
        <p:txBody>
          <a:bodyPr/>
          <a:lstStyle/>
          <a:p>
            <a:fld id="{15A16595-07AD-4646-803E-1CCE41789BEC}" type="slidenum">
              <a:rPr lang="pt-PT" smtClean="0"/>
              <a:t>3</a:t>
            </a:fld>
            <a:endParaRPr lang="pt-PT"/>
          </a:p>
        </p:txBody>
      </p:sp>
    </p:spTree>
    <p:extLst>
      <p:ext uri="{BB962C8B-B14F-4D97-AF65-F5344CB8AC3E}">
        <p14:creationId xmlns:p14="http://schemas.microsoft.com/office/powerpoint/2010/main" val="3556367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Publications</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and</a:t>
            </a:r>
            <a:r>
              <a:rPr lang="pt-PT" sz="4400" b="0" i="0" u="none" strike="noStrike" dirty="0">
                <a:solidFill>
                  <a:srgbClr val="000000"/>
                </a:solidFill>
                <a:effectLst/>
                <a:highlight>
                  <a:srgbClr val="F5F5F5"/>
                </a:highlight>
                <a:latin typeface="Helvetica Neue" panose="02000503000000020004"/>
              </a:rPr>
              <a:t> </a:t>
            </a:r>
            <a:r>
              <a:rPr lang="pt-PT" sz="4400" b="0" i="0" u="none" strike="noStrike" dirty="0" err="1">
                <a:solidFill>
                  <a:srgbClr val="000000"/>
                </a:solidFill>
                <a:effectLst/>
                <a:highlight>
                  <a:srgbClr val="F5F5F5"/>
                </a:highlight>
                <a:latin typeface="Helvetica Neue" panose="02000503000000020004"/>
              </a:rPr>
              <a:t>Contributions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r>
              <a:rPr lang="en-US" sz="2000" dirty="0"/>
              <a:t>Publications</a:t>
            </a:r>
            <a:endParaRPr lang="en-US" sz="1800" dirty="0"/>
          </a:p>
          <a:p>
            <a:pPr lvl="1" fontAlgn="base"/>
            <a:r>
              <a:rPr lang="en-US" sz="1800" dirty="0"/>
              <a:t>David Rocha, </a:t>
            </a:r>
            <a:r>
              <a:rPr lang="en-US" sz="1800" b="1" dirty="0"/>
              <a:t>Gil Teixeira</a:t>
            </a:r>
            <a:r>
              <a:rPr lang="en-US" sz="1800" dirty="0"/>
              <a:t>, Emanuel Vieira, João Almeida, and Joaquim Ferreira. 2023. "A Modular In-Vehicle C-ITS Architecture for Sensor Data Collection, Vehicular Communications and Cloud Connectivity", Sensors 23, no. 3: 1724. </a:t>
            </a:r>
            <a:r>
              <a:rPr lang="en-US" sz="1800" dirty="0">
                <a:hlinkClick r:id="rId3"/>
              </a:rPr>
              <a:t>[1]</a:t>
            </a:r>
            <a:endParaRPr lang="en-US" sz="1800" dirty="0"/>
          </a:p>
          <a:p>
            <a:pPr lvl="1" fontAlgn="base"/>
            <a:r>
              <a:rPr lang="en-US" sz="1800" b="1" dirty="0"/>
              <a:t>Gil Teixeira</a:t>
            </a:r>
            <a:r>
              <a:rPr lang="en-US" sz="1800" dirty="0"/>
              <a:t>, David Rocha, Emanuel Vieira, João Almeida, Joaquim Ferreira and José Fonseca. "A Mobile Application for Road Sensing and V2X Services", 29th ITS World Congress, 16-20 October 2023, Suzhou, China </a:t>
            </a:r>
            <a:r>
              <a:rPr lang="en-US" sz="1800" dirty="0">
                <a:hlinkClick r:id="rId4"/>
              </a:rPr>
              <a:t>[2]</a:t>
            </a:r>
            <a:endParaRPr lang="en-US" sz="1800" dirty="0"/>
          </a:p>
          <a:p>
            <a:pPr fontAlgn="base"/>
            <a:r>
              <a:rPr lang="en-US" sz="2000" dirty="0"/>
              <a:t>Contributions</a:t>
            </a:r>
          </a:p>
          <a:p>
            <a:pPr lvl="1" fontAlgn="base"/>
            <a:r>
              <a:rPr lang="pt-PT" sz="1800" dirty="0"/>
              <a:t>Expo - N</a:t>
            </a:r>
            <a:r>
              <a:rPr lang="en-US" sz="1800" dirty="0" err="1"/>
              <a:t>ative</a:t>
            </a:r>
            <a:r>
              <a:rPr lang="en-US" sz="1800" dirty="0"/>
              <a:t> implementation of the light sensor on Android - </a:t>
            </a:r>
            <a:r>
              <a:rPr lang="en-US" sz="1800" dirty="0">
                <a:hlinkClick r:id="rId5"/>
              </a:rPr>
              <a:t>[3]</a:t>
            </a:r>
            <a:endParaRPr lang="en-US" sz="1800" dirty="0"/>
          </a:p>
          <a:p>
            <a:pPr lvl="2" fontAlgn="base"/>
            <a:r>
              <a:rPr lang="en-US" sz="1600" dirty="0"/>
              <a:t>30.7k starts on </a:t>
            </a:r>
            <a:r>
              <a:rPr lang="en-US" sz="1600" dirty="0" err="1"/>
              <a:t>Github</a:t>
            </a:r>
            <a:endParaRPr lang="en-US" sz="1600" dirty="0"/>
          </a:p>
          <a:p>
            <a:pPr lvl="1" fontAlgn="base"/>
            <a:r>
              <a:rPr lang="en-US" sz="1800" dirty="0" err="1"/>
              <a:t>rn</a:t>
            </a:r>
            <a:r>
              <a:rPr lang="en-US" sz="1800" dirty="0"/>
              <a:t>-tri-toggle-switch – general improvements - </a:t>
            </a:r>
            <a:r>
              <a:rPr lang="en-US" sz="1800" dirty="0">
                <a:hlinkClick r:id="rId6"/>
              </a:rPr>
              <a:t>[4]</a:t>
            </a:r>
            <a:r>
              <a:rPr lang="en-US" sz="1800" dirty="0"/>
              <a:t>, </a:t>
            </a:r>
            <a:r>
              <a:rPr lang="en-US" sz="1800" dirty="0">
                <a:hlinkClick r:id="rId7"/>
              </a:rPr>
              <a:t>[5]</a:t>
            </a:r>
            <a:endParaRPr lang="en-US" sz="1800" dirty="0"/>
          </a:p>
          <a:p>
            <a:pPr lvl="2" fontAlgn="base"/>
            <a:r>
              <a:rPr lang="en-US" sz="1600" dirty="0"/>
              <a:t>4 </a:t>
            </a:r>
            <a:r>
              <a:rPr lang="en-US" sz="1600" dirty="0" err="1"/>
              <a:t>Github</a:t>
            </a:r>
            <a:r>
              <a:rPr lang="en-US" sz="1600" dirty="0"/>
              <a:t> stars</a:t>
            </a:r>
          </a:p>
          <a:p>
            <a:pPr lvl="1" fontAlgn="base"/>
            <a:r>
              <a:rPr lang="pt-PT" sz="1800" dirty="0" err="1"/>
              <a:t>NielsenHeuristicsGraph</a:t>
            </a:r>
            <a:r>
              <a:rPr lang="pt-PT" sz="1800" dirty="0"/>
              <a:t> – python3 script to parse </a:t>
            </a:r>
            <a:r>
              <a:rPr lang="pt-PT" sz="1800" dirty="0" err="1"/>
              <a:t>and</a:t>
            </a:r>
            <a:r>
              <a:rPr lang="pt-PT" sz="1800" dirty="0"/>
              <a:t> </a:t>
            </a:r>
            <a:r>
              <a:rPr lang="pt-PT" sz="1800" dirty="0" err="1"/>
              <a:t>graph</a:t>
            </a:r>
            <a:r>
              <a:rPr lang="pt-PT" sz="1800" dirty="0"/>
              <a:t> </a:t>
            </a:r>
            <a:r>
              <a:rPr lang="pt-PT" sz="1800" dirty="0" err="1"/>
              <a:t>the</a:t>
            </a:r>
            <a:r>
              <a:rPr lang="pt-PT" sz="1800" dirty="0"/>
              <a:t> </a:t>
            </a:r>
            <a:r>
              <a:rPr lang="pt-PT" sz="1800" dirty="0" err="1"/>
              <a:t>results</a:t>
            </a:r>
            <a:r>
              <a:rPr lang="pt-PT" sz="1800" dirty="0"/>
              <a:t> </a:t>
            </a:r>
            <a:r>
              <a:rPr lang="pt-PT" sz="1800" dirty="0" err="1"/>
              <a:t>of</a:t>
            </a:r>
            <a:r>
              <a:rPr lang="pt-PT" sz="1800" dirty="0"/>
              <a:t> </a:t>
            </a:r>
            <a:r>
              <a:rPr lang="pt-PT" sz="1800" dirty="0" err="1"/>
              <a:t>the</a:t>
            </a:r>
            <a:r>
              <a:rPr lang="pt-PT" sz="1800" dirty="0"/>
              <a:t> </a:t>
            </a:r>
            <a:r>
              <a:rPr lang="pt-PT" sz="1800" dirty="0" err="1"/>
              <a:t>evaluation</a:t>
            </a:r>
            <a:r>
              <a:rPr lang="pt-PT" sz="1800" dirty="0"/>
              <a:t> – </a:t>
            </a:r>
            <a:r>
              <a:rPr lang="pt-PT" sz="1800" dirty="0">
                <a:hlinkClick r:id="rId8"/>
              </a:rPr>
              <a:t>[6]</a:t>
            </a:r>
            <a:endParaRPr lang="pt-PT" sz="1800" dirty="0"/>
          </a:p>
          <a:p>
            <a:pPr lvl="2" fontAlgn="base"/>
            <a:r>
              <a:rPr lang="pt-PT" sz="1400" dirty="0"/>
              <a:t>1 </a:t>
            </a:r>
            <a:r>
              <a:rPr lang="pt-PT" sz="1400" dirty="0" err="1"/>
              <a:t>Github</a:t>
            </a:r>
            <a:r>
              <a:rPr lang="pt-PT" sz="1400" dirty="0"/>
              <a:t> star (mine)</a:t>
            </a:r>
          </a:p>
        </p:txBody>
      </p:sp>
      <p:sp>
        <p:nvSpPr>
          <p:cNvPr id="11" name="Slide Number Placeholder 10">
            <a:extLst>
              <a:ext uri="{FF2B5EF4-FFF2-40B4-BE49-F238E27FC236}">
                <a16:creationId xmlns:a16="http://schemas.microsoft.com/office/drawing/2014/main" id="{06CFAA7A-04AC-FE22-690C-D7E13CD2EA2A}"/>
              </a:ext>
            </a:extLst>
          </p:cNvPr>
          <p:cNvSpPr>
            <a:spLocks noGrp="1"/>
          </p:cNvSpPr>
          <p:nvPr>
            <p:ph type="sldNum" sz="quarter" idx="12"/>
          </p:nvPr>
        </p:nvSpPr>
        <p:spPr/>
        <p:txBody>
          <a:bodyPr/>
          <a:lstStyle/>
          <a:p>
            <a:fld id="{15A16595-07AD-4646-803E-1CCE41789BEC}" type="slidenum">
              <a:rPr lang="pt-PT" smtClean="0"/>
              <a:t>30</a:t>
            </a:fld>
            <a:endParaRPr lang="pt-PT"/>
          </a:p>
        </p:txBody>
      </p:sp>
    </p:spTree>
    <p:extLst>
      <p:ext uri="{BB962C8B-B14F-4D97-AF65-F5344CB8AC3E}">
        <p14:creationId xmlns:p14="http://schemas.microsoft.com/office/powerpoint/2010/main" val="383037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sz="4400" b="0" i="0" u="none" strike="noStrike" dirty="0" err="1">
                <a:solidFill>
                  <a:srgbClr val="000000"/>
                </a:solidFill>
                <a:effectLst/>
                <a:highlight>
                  <a:srgbClr val="F5F5F5"/>
                </a:highlight>
                <a:latin typeface="Helvetica Neue" panose="02000503000000020004"/>
              </a:rPr>
              <a:t>Questions</a:t>
            </a:r>
            <a:endParaRPr lang="pt-PT" dirty="0"/>
          </a:p>
        </p:txBody>
      </p:sp>
      <p:sp>
        <p:nvSpPr>
          <p:cNvPr id="3" name="Subtítulo 2"/>
          <p:cNvSpPr>
            <a:spLocks noGrp="1"/>
          </p:cNvSpPr>
          <p:nvPr>
            <p:ph idx="1"/>
          </p:nvPr>
        </p:nvSpPr>
        <p:spPr>
          <a:xfrm>
            <a:off x="838201" y="1825625"/>
            <a:ext cx="10837332" cy="4351338"/>
          </a:xfrm>
        </p:spPr>
        <p:txBody>
          <a:bodyPr vert="horz" lIns="91440" tIns="45720" rIns="91440" bIns="45720" rtlCol="0" anchor="t">
            <a:noAutofit/>
          </a:bodyPr>
          <a:lstStyle/>
          <a:p>
            <a:pPr fontAlgn="base"/>
            <a:endParaRPr lang="pt-PT" sz="1400" dirty="0"/>
          </a:p>
        </p:txBody>
      </p:sp>
      <p:sp>
        <p:nvSpPr>
          <p:cNvPr id="11" name="Slide Number Placeholder 10">
            <a:extLst>
              <a:ext uri="{FF2B5EF4-FFF2-40B4-BE49-F238E27FC236}">
                <a16:creationId xmlns:a16="http://schemas.microsoft.com/office/drawing/2014/main" id="{6FBA584E-0FAC-C259-CF41-857A8C144DD8}"/>
              </a:ext>
            </a:extLst>
          </p:cNvPr>
          <p:cNvSpPr>
            <a:spLocks noGrp="1"/>
          </p:cNvSpPr>
          <p:nvPr>
            <p:ph type="sldNum" sz="quarter" idx="12"/>
          </p:nvPr>
        </p:nvSpPr>
        <p:spPr/>
        <p:txBody>
          <a:bodyPr/>
          <a:lstStyle/>
          <a:p>
            <a:fld id="{15A16595-07AD-4646-803E-1CCE41789BEC}" type="slidenum">
              <a:rPr lang="pt-PT" smtClean="0"/>
              <a:t>31</a:t>
            </a:fld>
            <a:endParaRPr lang="pt-PT"/>
          </a:p>
        </p:txBody>
      </p:sp>
    </p:spTree>
    <p:extLst>
      <p:ext uri="{BB962C8B-B14F-4D97-AF65-F5344CB8AC3E}">
        <p14:creationId xmlns:p14="http://schemas.microsoft.com/office/powerpoint/2010/main" val="1599369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numbers and lines&#10;&#10;Description automatically generated">
            <a:extLst>
              <a:ext uri="{FF2B5EF4-FFF2-40B4-BE49-F238E27FC236}">
                <a16:creationId xmlns:a16="http://schemas.microsoft.com/office/drawing/2014/main" id="{4429E656-097A-C94D-D7E6-E40DB10A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798" y="1755747"/>
            <a:ext cx="4613585" cy="3637332"/>
          </a:xfrm>
          <a:prstGeom prst="rect">
            <a:avLst/>
          </a:prstGeom>
        </p:spPr>
      </p:pic>
      <p:sp>
        <p:nvSpPr>
          <p:cNvPr id="2" name="Título 1"/>
          <p:cNvSpPr>
            <a:spLocks noGrp="1"/>
          </p:cNvSpPr>
          <p:nvPr>
            <p:ph type="title"/>
          </p:nvPr>
        </p:nvSpPr>
        <p:spPr/>
        <p:txBody>
          <a:bodyPr/>
          <a:lstStyle/>
          <a:p>
            <a:r>
              <a:rPr lang="pt-PT" dirty="0" err="1"/>
              <a:t>Motivation</a:t>
            </a:r>
            <a:endParaRPr lang="pt-PT" dirty="0"/>
          </a:p>
        </p:txBody>
      </p:sp>
      <p:sp>
        <p:nvSpPr>
          <p:cNvPr id="3" name="Subtítulo 2"/>
          <p:cNvSpPr>
            <a:spLocks noGrp="1"/>
          </p:cNvSpPr>
          <p:nvPr>
            <p:ph idx="1"/>
          </p:nvPr>
        </p:nvSpPr>
        <p:spPr>
          <a:xfrm>
            <a:off x="838201" y="1825625"/>
            <a:ext cx="5302994" cy="4351338"/>
          </a:xfrm>
        </p:spPr>
        <p:txBody>
          <a:bodyPr vert="horz" lIns="91440" tIns="45720" rIns="91440" bIns="45720" rtlCol="0" anchor="t">
            <a:normAutofit/>
          </a:bodyPr>
          <a:lstStyle/>
          <a:p>
            <a:r>
              <a:rPr lang="pt-PT" dirty="0"/>
              <a:t>+28.5% </a:t>
            </a:r>
            <a:r>
              <a:rPr lang="pt-PT" dirty="0" err="1"/>
              <a:t>vehicles</a:t>
            </a:r>
            <a:r>
              <a:rPr lang="pt-PT" dirty="0"/>
              <a:t> in </a:t>
            </a:r>
            <a:r>
              <a:rPr lang="pt-PT" dirty="0" err="1"/>
              <a:t>circulation</a:t>
            </a:r>
            <a:r>
              <a:rPr lang="pt-PT" dirty="0"/>
              <a:t> (7.2M)</a:t>
            </a:r>
          </a:p>
          <a:p>
            <a:pPr lvl="1"/>
            <a:r>
              <a:rPr lang="pt-PT" dirty="0" err="1"/>
              <a:t>Nearly</a:t>
            </a:r>
            <a:r>
              <a:rPr lang="pt-PT" dirty="0"/>
              <a:t> </a:t>
            </a:r>
            <a:r>
              <a:rPr lang="pt-PT" dirty="0" err="1"/>
              <a:t>constant</a:t>
            </a:r>
            <a:r>
              <a:rPr lang="pt-PT" dirty="0"/>
              <a:t> </a:t>
            </a:r>
            <a:r>
              <a:rPr lang="pt-PT" dirty="0" err="1"/>
              <a:t>population</a:t>
            </a:r>
            <a:endParaRPr lang="pt-PT" dirty="0"/>
          </a:p>
          <a:p>
            <a:r>
              <a:rPr lang="pt-PT" dirty="0" err="1"/>
              <a:t>Road</a:t>
            </a:r>
            <a:r>
              <a:rPr lang="pt-PT" dirty="0"/>
              <a:t> </a:t>
            </a:r>
            <a:r>
              <a:rPr lang="pt-PT" dirty="0" err="1"/>
              <a:t>accidents</a:t>
            </a:r>
            <a:endParaRPr lang="pt-PT" dirty="0"/>
          </a:p>
          <a:p>
            <a:r>
              <a:rPr lang="pt-PT" dirty="0" err="1"/>
              <a:t>Road</a:t>
            </a:r>
            <a:r>
              <a:rPr lang="pt-PT" dirty="0"/>
              <a:t> </a:t>
            </a:r>
            <a:r>
              <a:rPr lang="pt-PT" dirty="0" err="1"/>
              <a:t>congestion</a:t>
            </a:r>
            <a:endParaRPr lang="pt-PT" dirty="0"/>
          </a:p>
          <a:p>
            <a:r>
              <a:rPr lang="pt-PT" dirty="0" err="1"/>
              <a:t>Weather</a:t>
            </a:r>
            <a:r>
              <a:rPr lang="pt-PT" dirty="0"/>
              <a:t> </a:t>
            </a:r>
            <a:r>
              <a:rPr lang="pt-PT" dirty="0" err="1"/>
              <a:t>unpredictability</a:t>
            </a:r>
            <a:endParaRPr lang="pt-PT" dirty="0"/>
          </a:p>
        </p:txBody>
      </p:sp>
      <p:pic>
        <p:nvPicPr>
          <p:cNvPr id="8" name="Picture 7">
            <a:extLst>
              <a:ext uri="{FF2B5EF4-FFF2-40B4-BE49-F238E27FC236}">
                <a16:creationId xmlns:a16="http://schemas.microsoft.com/office/drawing/2014/main" id="{2AE51AB6-3271-0D48-6818-144C430613CC}"/>
              </a:ext>
            </a:extLst>
          </p:cNvPr>
          <p:cNvPicPr>
            <a:picLocks noChangeAspect="1"/>
          </p:cNvPicPr>
          <p:nvPr/>
        </p:nvPicPr>
        <p:blipFill rotWithShape="1">
          <a:blip r:embed="rId4"/>
          <a:srcRect r="67242" b="2743"/>
          <a:stretch/>
        </p:blipFill>
        <p:spPr>
          <a:xfrm>
            <a:off x="8404818" y="3333143"/>
            <a:ext cx="2282565" cy="804400"/>
          </a:xfrm>
          <a:prstGeom prst="rect">
            <a:avLst/>
          </a:prstGeom>
        </p:spPr>
      </p:pic>
      <p:sp>
        <p:nvSpPr>
          <p:cNvPr id="4" name="CaixaDeTexto 4">
            <a:extLst>
              <a:ext uri="{FF2B5EF4-FFF2-40B4-BE49-F238E27FC236}">
                <a16:creationId xmlns:a16="http://schemas.microsoft.com/office/drawing/2014/main" id="{9B3058C6-C7F2-48E7-BC1F-81DD8A598C10}"/>
              </a:ext>
            </a:extLst>
          </p:cNvPr>
          <p:cNvSpPr txBox="1"/>
          <p:nvPr/>
        </p:nvSpPr>
        <p:spPr>
          <a:xfrm>
            <a:off x="5187872" y="5241624"/>
            <a:ext cx="6385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dirty="0">
                <a:ea typeface="+mn-lt"/>
                <a:cs typeface="+mn-lt"/>
              </a:rPr>
              <a:t>. </a:t>
            </a:r>
            <a:r>
              <a:rPr lang="pt-PT" dirty="0" err="1"/>
              <a:t>Evolution</a:t>
            </a:r>
            <a:r>
              <a:rPr lang="pt-PT" dirty="0"/>
              <a:t> </a:t>
            </a:r>
            <a:r>
              <a:rPr lang="pt-PT" dirty="0" err="1"/>
              <a:t>of</a:t>
            </a:r>
            <a:r>
              <a:rPr lang="pt-PT" dirty="0"/>
              <a:t> </a:t>
            </a:r>
            <a:r>
              <a:rPr lang="pt-PT" dirty="0" err="1"/>
              <a:t>accident</a:t>
            </a:r>
            <a:r>
              <a:rPr lang="pt-PT" dirty="0"/>
              <a:t> rates </a:t>
            </a:r>
            <a:r>
              <a:rPr lang="pt-PT" dirty="0" err="1"/>
              <a:t>and</a:t>
            </a:r>
            <a:r>
              <a:rPr lang="pt-PT" dirty="0"/>
              <a:t> </a:t>
            </a:r>
            <a:r>
              <a:rPr lang="pt-PT" dirty="0" err="1"/>
              <a:t>victims</a:t>
            </a:r>
            <a:r>
              <a:rPr lang="pt-PT" dirty="0"/>
              <a:t>, in </a:t>
            </a:r>
            <a:r>
              <a:rPr lang="pt-PT" dirty="0" err="1"/>
              <a:t>mainland</a:t>
            </a:r>
            <a:r>
              <a:rPr lang="pt-PT" dirty="0"/>
              <a:t> Portugal,</a:t>
            </a:r>
            <a:r>
              <a:rPr lang="pt-PT" dirty="0">
                <a:ea typeface="+mn-lt"/>
                <a:cs typeface="+mn-lt"/>
              </a:rPr>
              <a:t> ANSR</a:t>
            </a:r>
            <a:endParaRPr lang="pt-PT" dirty="0"/>
          </a:p>
        </p:txBody>
      </p:sp>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sp>
        <p:nvSpPr>
          <p:cNvPr id="43" name="TextBox 42">
            <a:extLst>
              <a:ext uri="{FF2B5EF4-FFF2-40B4-BE49-F238E27FC236}">
                <a16:creationId xmlns:a16="http://schemas.microsoft.com/office/drawing/2014/main" id="{B7CBBD8F-FBB3-00C8-1E76-85E41AFC338C}"/>
              </a:ext>
            </a:extLst>
          </p:cNvPr>
          <p:cNvSpPr txBox="1"/>
          <p:nvPr/>
        </p:nvSpPr>
        <p:spPr>
          <a:xfrm>
            <a:off x="8946889" y="4063580"/>
            <a:ext cx="1740494" cy="369332"/>
          </a:xfrm>
          <a:prstGeom prst="rect">
            <a:avLst/>
          </a:prstGeom>
          <a:noFill/>
        </p:spPr>
        <p:txBody>
          <a:bodyPr wrap="square" rtlCol="0">
            <a:spAutoFit/>
          </a:bodyPr>
          <a:lstStyle/>
          <a:p>
            <a:r>
              <a:rPr lang="pt-PT" dirty="0"/>
              <a:t>Base 100: 2019</a:t>
            </a:r>
            <a:endParaRPr lang="en-US" dirty="0"/>
          </a:p>
        </p:txBody>
      </p:sp>
      <p:sp>
        <p:nvSpPr>
          <p:cNvPr id="21" name="Slide Number Placeholder 20">
            <a:extLst>
              <a:ext uri="{FF2B5EF4-FFF2-40B4-BE49-F238E27FC236}">
                <a16:creationId xmlns:a16="http://schemas.microsoft.com/office/drawing/2014/main" id="{1D357621-3224-ECCB-3C32-530EEAB63090}"/>
              </a:ext>
            </a:extLst>
          </p:cNvPr>
          <p:cNvSpPr>
            <a:spLocks noGrp="1"/>
          </p:cNvSpPr>
          <p:nvPr>
            <p:ph type="sldNum" sz="quarter" idx="12"/>
          </p:nvPr>
        </p:nvSpPr>
        <p:spPr/>
        <p:txBody>
          <a:bodyPr/>
          <a:lstStyle/>
          <a:p>
            <a:fld id="{15A16595-07AD-4646-803E-1CCE41789BEC}" type="slidenum">
              <a:rPr lang="pt-PT" smtClean="0"/>
              <a:t>4</a:t>
            </a:fld>
            <a:endParaRPr lang="pt-PT"/>
          </a:p>
        </p:txBody>
      </p:sp>
    </p:spTree>
    <p:extLst>
      <p:ext uri="{BB962C8B-B14F-4D97-AF65-F5344CB8AC3E}">
        <p14:creationId xmlns:p14="http://schemas.microsoft.com/office/powerpoint/2010/main" val="4290784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a:t>C-ITS (</a:t>
            </a:r>
            <a:r>
              <a:rPr lang="pt-PT" dirty="0" err="1"/>
              <a:t>Cooperative</a:t>
            </a:r>
            <a:r>
              <a:rPr lang="pt-PT" dirty="0"/>
              <a:t> </a:t>
            </a:r>
            <a:r>
              <a:rPr lang="pt-PT" dirty="0" err="1"/>
              <a:t>Intelligent</a:t>
            </a:r>
            <a:r>
              <a:rPr lang="pt-PT" dirty="0"/>
              <a:t> </a:t>
            </a:r>
            <a:r>
              <a:rPr lang="pt-PT" dirty="0" err="1"/>
              <a:t>Transportation</a:t>
            </a:r>
            <a:r>
              <a:rPr lang="pt-PT" dirty="0"/>
              <a:t> </a:t>
            </a:r>
            <a:r>
              <a:rPr lang="en-GB" dirty="0"/>
              <a:t>Systems</a:t>
            </a:r>
            <a:r>
              <a:rPr lang="pt-PT" dirty="0"/>
              <a:t>)</a:t>
            </a:r>
          </a:p>
        </p:txBody>
      </p:sp>
      <p:sp>
        <p:nvSpPr>
          <p:cNvPr id="5" name="CaixaDeTexto 4">
            <a:extLst>
              <a:ext uri="{FF2B5EF4-FFF2-40B4-BE49-F238E27FC236}">
                <a16:creationId xmlns:a16="http://schemas.microsoft.com/office/drawing/2014/main" id="{C437E2AA-3402-386C-EE9B-1B73CD0A7C3A}"/>
              </a:ext>
            </a:extLst>
          </p:cNvPr>
          <p:cNvSpPr txBox="1"/>
          <p:nvPr/>
        </p:nvSpPr>
        <p:spPr>
          <a:xfrm>
            <a:off x="8125032" y="5621169"/>
            <a:ext cx="2143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b="1" dirty="0">
                <a:ea typeface="+mn-lt"/>
                <a:cs typeface="+mn-lt"/>
              </a:rPr>
              <a:t>C-ITS</a:t>
            </a:r>
            <a:endParaRPr lang="pt-PT"/>
          </a:p>
        </p:txBody>
      </p:sp>
      <p:sp>
        <p:nvSpPr>
          <p:cNvPr id="7" name="CaixaDeTexto 6">
            <a:extLst>
              <a:ext uri="{FF2B5EF4-FFF2-40B4-BE49-F238E27FC236}">
                <a16:creationId xmlns:a16="http://schemas.microsoft.com/office/drawing/2014/main" id="{6D973844-2E82-750D-F362-2E590008BD6D}"/>
              </a:ext>
            </a:extLst>
          </p:cNvPr>
          <p:cNvSpPr txBox="1"/>
          <p:nvPr/>
        </p:nvSpPr>
        <p:spPr>
          <a:xfrm>
            <a:off x="883551" y="1782338"/>
            <a:ext cx="5609457"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dirty="0"/>
              <a:t>A </a:t>
            </a:r>
            <a:r>
              <a:rPr lang="pt-PT" sz="2800" dirty="0" err="1"/>
              <a:t>subset</a:t>
            </a:r>
            <a:r>
              <a:rPr lang="pt-PT" sz="2800" dirty="0"/>
              <a:t> </a:t>
            </a:r>
            <a:r>
              <a:rPr lang="pt-PT" sz="2800" dirty="0" err="1"/>
              <a:t>of</a:t>
            </a:r>
            <a:r>
              <a:rPr lang="pt-PT" sz="2800" dirty="0"/>
              <a:t> </a:t>
            </a:r>
            <a:r>
              <a:rPr lang="pt-PT" sz="2800" b="1" dirty="0"/>
              <a:t>ITS</a:t>
            </a:r>
            <a:r>
              <a:rPr lang="pt-PT" sz="2800" dirty="0"/>
              <a:t> </a:t>
            </a:r>
            <a:r>
              <a:rPr lang="pt-PT" sz="2800" dirty="0" err="1"/>
              <a:t>focused</a:t>
            </a:r>
            <a:r>
              <a:rPr lang="pt-PT" sz="2800" dirty="0"/>
              <a:t> </a:t>
            </a:r>
            <a:r>
              <a:rPr lang="pt-PT" sz="2800" dirty="0" err="1"/>
              <a:t>on</a:t>
            </a:r>
            <a:r>
              <a:rPr lang="pt-PT" sz="2800" dirty="0"/>
              <a:t> </a:t>
            </a:r>
            <a:r>
              <a:rPr lang="pt-PT" sz="2800" dirty="0" err="1"/>
              <a:t>vehicular</a:t>
            </a:r>
            <a:r>
              <a:rPr lang="pt-PT" sz="2800" dirty="0"/>
              <a:t> </a:t>
            </a:r>
            <a:r>
              <a:rPr lang="pt-PT" sz="2800" dirty="0" err="1"/>
              <a:t>communications</a:t>
            </a:r>
            <a:endParaRPr lang="pt-PT" sz="2800" dirty="0"/>
          </a:p>
          <a:p>
            <a:pPr marL="457200" indent="-457200">
              <a:buFont typeface="Arial" panose="020B0604020202020204" pitchFamily="34" charset="0"/>
              <a:buChar char="•"/>
            </a:pPr>
            <a:r>
              <a:rPr lang="pt-PT" sz="2800" dirty="0" err="1"/>
              <a:t>Standardization</a:t>
            </a:r>
            <a:r>
              <a:rPr lang="pt-PT" sz="2800" dirty="0"/>
              <a:t> </a:t>
            </a:r>
            <a:r>
              <a:rPr lang="pt-PT" sz="2800" dirty="0" err="1"/>
              <a:t>of</a:t>
            </a:r>
            <a:r>
              <a:rPr lang="pt-PT" sz="2800" dirty="0"/>
              <a:t> </a:t>
            </a:r>
            <a:r>
              <a:rPr lang="pt-PT" sz="2800" dirty="0" err="1"/>
              <a:t>road</a:t>
            </a:r>
            <a:r>
              <a:rPr lang="pt-PT" sz="2800" dirty="0"/>
              <a:t> </a:t>
            </a:r>
            <a:r>
              <a:rPr lang="pt-PT" sz="2800" dirty="0" err="1"/>
              <a:t>safety</a:t>
            </a:r>
            <a:r>
              <a:rPr lang="pt-PT" sz="2800" dirty="0"/>
              <a:t> </a:t>
            </a:r>
            <a:r>
              <a:rPr lang="pt-PT" sz="2800" dirty="0" err="1"/>
              <a:t>messages</a:t>
            </a:r>
            <a:r>
              <a:rPr lang="pt-PT" sz="2800" dirty="0"/>
              <a:t> (</a:t>
            </a:r>
            <a:r>
              <a:rPr lang="pt-PT" sz="2800" b="1" dirty="0"/>
              <a:t>CAM</a:t>
            </a:r>
            <a:r>
              <a:rPr lang="pt-PT" sz="2800" dirty="0"/>
              <a:t>, </a:t>
            </a:r>
            <a:r>
              <a:rPr lang="pt-PT" sz="2800" b="1" dirty="0"/>
              <a:t>CPM</a:t>
            </a:r>
            <a:r>
              <a:rPr lang="pt-PT" sz="2800" dirty="0"/>
              <a:t>, </a:t>
            </a:r>
            <a:r>
              <a:rPr lang="pt-PT" sz="2800" b="1" dirty="0"/>
              <a:t>VAM</a:t>
            </a:r>
            <a:r>
              <a:rPr lang="pt-PT" sz="2800" dirty="0"/>
              <a:t>, …)</a:t>
            </a:r>
          </a:p>
          <a:p>
            <a:pPr marL="457200" indent="-457200">
              <a:buFont typeface="Arial" panose="020B0604020202020204" pitchFamily="34" charset="0"/>
              <a:buChar char="•"/>
            </a:pPr>
            <a:r>
              <a:rPr lang="pt-PT" sz="2800" dirty="0" err="1"/>
              <a:t>Direct</a:t>
            </a:r>
            <a:r>
              <a:rPr lang="pt-PT" sz="2800" dirty="0"/>
              <a:t> </a:t>
            </a:r>
            <a:r>
              <a:rPr lang="pt-PT" sz="2800" dirty="0" err="1"/>
              <a:t>communications</a:t>
            </a:r>
            <a:endParaRPr lang="pt-PT" sz="2800" dirty="0"/>
          </a:p>
          <a:p>
            <a:pPr marL="800100" lvl="1" indent="-342900">
              <a:buFont typeface="Arial" panose="020B0604020202020204" pitchFamily="34" charset="0"/>
              <a:buChar char="•"/>
            </a:pPr>
            <a:r>
              <a:rPr lang="pt-PT" sz="2400" dirty="0" err="1"/>
              <a:t>Contextually</a:t>
            </a:r>
            <a:r>
              <a:rPr lang="pt-PT" sz="2400" dirty="0"/>
              <a:t> </a:t>
            </a:r>
            <a:r>
              <a:rPr lang="pt-PT" sz="2400" dirty="0" err="1"/>
              <a:t>relevant</a:t>
            </a:r>
            <a:r>
              <a:rPr lang="pt-PT" sz="2400" dirty="0"/>
              <a:t> </a:t>
            </a:r>
            <a:r>
              <a:rPr lang="pt-PT" sz="2400" dirty="0" err="1"/>
              <a:t>informations</a:t>
            </a:r>
            <a:endParaRPr lang="pt-PT" sz="2400" dirty="0"/>
          </a:p>
          <a:p>
            <a:pPr marL="800100" lvl="1" indent="-342900">
              <a:buFont typeface="Arial" panose="020B0604020202020204" pitchFamily="34" charset="0"/>
              <a:buChar char="•"/>
            </a:pPr>
            <a:r>
              <a:rPr lang="pt-PT" sz="2400" dirty="0" err="1">
                <a:ea typeface="+mn-lt"/>
                <a:cs typeface="+mn-lt"/>
              </a:rPr>
              <a:t>Significantly</a:t>
            </a:r>
            <a:r>
              <a:rPr lang="pt-PT" sz="2400" dirty="0">
                <a:ea typeface="+mn-lt"/>
                <a:cs typeface="+mn-lt"/>
              </a:rPr>
              <a:t> </a:t>
            </a:r>
            <a:r>
              <a:rPr lang="pt-PT" sz="2400" dirty="0" err="1">
                <a:ea typeface="+mn-lt"/>
                <a:cs typeface="+mn-lt"/>
              </a:rPr>
              <a:t>reduced</a:t>
            </a:r>
            <a:r>
              <a:rPr lang="pt-PT" sz="2400" dirty="0">
                <a:ea typeface="+mn-lt"/>
                <a:cs typeface="+mn-lt"/>
              </a:rPr>
              <a:t> </a:t>
            </a:r>
            <a:r>
              <a:rPr lang="pt-PT" sz="2400" dirty="0" err="1">
                <a:ea typeface="+mn-lt"/>
                <a:cs typeface="+mn-lt"/>
              </a:rPr>
              <a:t>delay</a:t>
            </a:r>
            <a:endParaRPr lang="pt-PT" sz="2400" dirty="0">
              <a:ea typeface="+mn-lt"/>
              <a:cs typeface="+mn-lt"/>
            </a:endParaRPr>
          </a:p>
          <a:p>
            <a:pPr marL="457200" indent="-457200">
              <a:buFont typeface="Arial" panose="020B0604020202020204" pitchFamily="34" charset="0"/>
              <a:buChar char="•"/>
            </a:pPr>
            <a:r>
              <a:rPr lang="pt-PT" sz="2800" dirty="0" err="1">
                <a:ea typeface="+mn-lt"/>
                <a:cs typeface="+mn-lt"/>
              </a:rPr>
              <a:t>Vehicle</a:t>
            </a:r>
            <a:r>
              <a:rPr lang="pt-PT" sz="2800" dirty="0">
                <a:ea typeface="+mn-lt"/>
                <a:cs typeface="+mn-lt"/>
              </a:rPr>
              <a:t>-To-</a:t>
            </a:r>
            <a:r>
              <a:rPr lang="pt-PT" sz="2800" dirty="0" err="1">
                <a:ea typeface="+mn-lt"/>
                <a:cs typeface="+mn-lt"/>
              </a:rPr>
              <a:t>Everything</a:t>
            </a:r>
            <a:r>
              <a:rPr lang="pt-PT" sz="2800" dirty="0">
                <a:ea typeface="+mn-lt"/>
                <a:cs typeface="+mn-lt"/>
              </a:rPr>
              <a:t> (</a:t>
            </a:r>
            <a:r>
              <a:rPr lang="pt-PT" sz="2800" b="1" dirty="0">
                <a:ea typeface="+mn-lt"/>
                <a:cs typeface="+mn-lt"/>
              </a:rPr>
              <a:t>V2X</a:t>
            </a:r>
            <a:r>
              <a:rPr lang="pt-PT" sz="2800" dirty="0">
                <a:ea typeface="+mn-lt"/>
                <a:cs typeface="+mn-lt"/>
              </a:rPr>
              <a:t>) </a:t>
            </a:r>
            <a:r>
              <a:rPr lang="pt-PT" sz="2800" dirty="0" err="1">
                <a:ea typeface="+mn-lt"/>
                <a:cs typeface="+mn-lt"/>
              </a:rPr>
              <a:t>services</a:t>
            </a:r>
            <a:endParaRPr lang="pt-PT" sz="2800" dirty="0">
              <a:ea typeface="+mn-lt"/>
              <a:cs typeface="+mn-lt"/>
            </a:endParaRPr>
          </a:p>
          <a:p>
            <a:pPr marL="800100" lvl="1" indent="-342900">
              <a:buFont typeface="Arial" panose="020B0604020202020204" pitchFamily="34" charset="0"/>
              <a:buChar char="•"/>
            </a:pPr>
            <a:r>
              <a:rPr lang="pt-PT" sz="2400" dirty="0" err="1">
                <a:ea typeface="+mn-lt"/>
                <a:cs typeface="+mn-lt"/>
              </a:rPr>
              <a:t>Tolling</a:t>
            </a:r>
            <a:endParaRPr lang="pt-PT" sz="2400" dirty="0">
              <a:ea typeface="+mn-lt"/>
              <a:cs typeface="+mn-lt"/>
            </a:endParaRPr>
          </a:p>
          <a:p>
            <a:pPr marL="800100" lvl="1" indent="-342900">
              <a:buFont typeface="Arial" panose="020B0604020202020204" pitchFamily="34" charset="0"/>
              <a:buChar char="•"/>
            </a:pPr>
            <a:r>
              <a:rPr lang="pt-PT" sz="2400" dirty="0" err="1">
                <a:ea typeface="+mn-lt"/>
                <a:cs typeface="+mn-lt"/>
              </a:rPr>
              <a:t>Electric</a:t>
            </a:r>
            <a:r>
              <a:rPr lang="pt-PT" sz="2400" dirty="0">
                <a:ea typeface="+mn-lt"/>
                <a:cs typeface="+mn-lt"/>
              </a:rPr>
              <a:t> </a:t>
            </a:r>
            <a:r>
              <a:rPr lang="pt-PT" sz="2400" dirty="0" err="1">
                <a:ea typeface="+mn-lt"/>
                <a:cs typeface="+mn-lt"/>
              </a:rPr>
              <a:t>Vehicle</a:t>
            </a:r>
            <a:r>
              <a:rPr lang="pt-PT" sz="2400" dirty="0">
                <a:ea typeface="+mn-lt"/>
                <a:cs typeface="+mn-lt"/>
              </a:rPr>
              <a:t> (</a:t>
            </a:r>
            <a:r>
              <a:rPr lang="pt-PT" sz="2400" b="1" dirty="0">
                <a:ea typeface="+mn-lt"/>
                <a:cs typeface="+mn-lt"/>
              </a:rPr>
              <a:t>EV</a:t>
            </a:r>
            <a:r>
              <a:rPr lang="pt-PT" sz="2400" dirty="0">
                <a:ea typeface="+mn-lt"/>
                <a:cs typeface="+mn-lt"/>
              </a:rPr>
              <a:t>) </a:t>
            </a:r>
            <a:r>
              <a:rPr lang="pt-PT" sz="2400" dirty="0" err="1">
                <a:ea typeface="+mn-lt"/>
                <a:cs typeface="+mn-lt"/>
              </a:rPr>
              <a:t>charging</a:t>
            </a:r>
            <a:endParaRPr lang="pt-PT" sz="2400" dirty="0"/>
          </a:p>
        </p:txBody>
      </p:sp>
      <p:pic>
        <p:nvPicPr>
          <p:cNvPr id="4" name="Google Shape;79;p12">
            <a:extLst>
              <a:ext uri="{FF2B5EF4-FFF2-40B4-BE49-F238E27FC236}">
                <a16:creationId xmlns:a16="http://schemas.microsoft.com/office/drawing/2014/main" id="{A52F61DB-6049-48C9-6377-D557156FF110}"/>
              </a:ext>
            </a:extLst>
          </p:cNvPr>
          <p:cNvPicPr preferRelativeResize="0">
            <a:picLocks noChangeAspect="1"/>
          </p:cNvPicPr>
          <p:nvPr/>
        </p:nvPicPr>
        <p:blipFill>
          <a:blip r:embed="rId3">
            <a:alphaModFix/>
          </a:blip>
          <a:stretch>
            <a:fillRect/>
          </a:stretch>
        </p:blipFill>
        <p:spPr>
          <a:xfrm>
            <a:off x="6633351" y="2784215"/>
            <a:ext cx="5127122" cy="2582115"/>
          </a:xfrm>
          <a:prstGeom prst="rect">
            <a:avLst/>
          </a:prstGeom>
          <a:noFill/>
          <a:ln>
            <a:noFill/>
          </a:ln>
        </p:spPr>
      </p:pic>
      <p:sp>
        <p:nvSpPr>
          <p:cNvPr id="13" name="Slide Number Placeholder 12">
            <a:extLst>
              <a:ext uri="{FF2B5EF4-FFF2-40B4-BE49-F238E27FC236}">
                <a16:creationId xmlns:a16="http://schemas.microsoft.com/office/drawing/2014/main" id="{1EC0F5A6-FF19-D21F-0289-64EC84093AE5}"/>
              </a:ext>
            </a:extLst>
          </p:cNvPr>
          <p:cNvSpPr>
            <a:spLocks noGrp="1"/>
          </p:cNvSpPr>
          <p:nvPr>
            <p:ph type="sldNum" sz="quarter" idx="12"/>
          </p:nvPr>
        </p:nvSpPr>
        <p:spPr/>
        <p:txBody>
          <a:bodyPr/>
          <a:lstStyle/>
          <a:p>
            <a:fld id="{15A16595-07AD-4646-803E-1CCE41789BEC}" type="slidenum">
              <a:rPr lang="pt-PT" smtClean="0"/>
              <a:t>5</a:t>
            </a:fld>
            <a:endParaRPr lang="pt-PT"/>
          </a:p>
        </p:txBody>
      </p:sp>
    </p:spTree>
    <p:extLst>
      <p:ext uri="{BB962C8B-B14F-4D97-AF65-F5344CB8AC3E}">
        <p14:creationId xmlns:p14="http://schemas.microsoft.com/office/powerpoint/2010/main" val="2868931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Objectives</a:t>
            </a:r>
            <a:endParaRPr lang="pt-PT" dirty="0"/>
          </a:p>
        </p:txBody>
      </p:sp>
      <p:sp>
        <p:nvSpPr>
          <p:cNvPr id="3" name="Subtítulo 2"/>
          <p:cNvSpPr>
            <a:spLocks noGrp="1"/>
          </p:cNvSpPr>
          <p:nvPr>
            <p:ph idx="1"/>
          </p:nvPr>
        </p:nvSpPr>
        <p:spPr>
          <a:xfrm>
            <a:off x="838201" y="1825625"/>
            <a:ext cx="8428744" cy="4351338"/>
          </a:xfrm>
        </p:spPr>
        <p:txBody>
          <a:bodyPr vert="horz" lIns="91440" tIns="45720" rIns="91440" bIns="45720" rtlCol="0" anchor="t">
            <a:normAutofit/>
          </a:bodyPr>
          <a:lstStyle/>
          <a:p>
            <a:r>
              <a:rPr lang="pt-PT" dirty="0"/>
              <a:t>Muti-</a:t>
            </a:r>
            <a:r>
              <a:rPr lang="pt-PT" dirty="0" err="1"/>
              <a:t>platform</a:t>
            </a:r>
            <a:r>
              <a:rPr lang="pt-PT" dirty="0"/>
              <a:t> mobile </a:t>
            </a:r>
            <a:r>
              <a:rPr lang="pt-PT" dirty="0" err="1"/>
              <a:t>application</a:t>
            </a:r>
            <a:endParaRPr lang="pt-PT" dirty="0"/>
          </a:p>
          <a:p>
            <a:r>
              <a:rPr lang="pt-PT" dirty="0" err="1"/>
              <a:t>Interaction</a:t>
            </a:r>
            <a:r>
              <a:rPr lang="pt-PT" dirty="0"/>
              <a:t> </a:t>
            </a:r>
            <a:r>
              <a:rPr lang="pt-PT" dirty="0" err="1"/>
              <a:t>with</a:t>
            </a:r>
            <a:r>
              <a:rPr lang="pt-PT" dirty="0"/>
              <a:t> </a:t>
            </a:r>
            <a:r>
              <a:rPr lang="pt-PT" b="1" dirty="0"/>
              <a:t>ITS</a:t>
            </a:r>
            <a:r>
              <a:rPr lang="pt-PT" dirty="0"/>
              <a:t> </a:t>
            </a:r>
            <a:r>
              <a:rPr lang="pt-PT" dirty="0" err="1"/>
              <a:t>and</a:t>
            </a:r>
            <a:r>
              <a:rPr lang="pt-PT" dirty="0"/>
              <a:t> </a:t>
            </a:r>
            <a:r>
              <a:rPr lang="pt-PT" b="1" dirty="0"/>
              <a:t>C-ITS</a:t>
            </a:r>
            <a:r>
              <a:rPr lang="pt-PT" dirty="0"/>
              <a:t> </a:t>
            </a:r>
            <a:r>
              <a:rPr lang="pt-PT" dirty="0" err="1"/>
              <a:t>environments</a:t>
            </a:r>
            <a:endParaRPr lang="pt-PT" dirty="0"/>
          </a:p>
          <a:p>
            <a:pPr lvl="1"/>
            <a:r>
              <a:rPr lang="pt-PT" dirty="0" err="1"/>
              <a:t>Monitoring</a:t>
            </a:r>
            <a:endParaRPr lang="pt-PT" dirty="0"/>
          </a:p>
          <a:p>
            <a:pPr lvl="2"/>
            <a:r>
              <a:rPr lang="pt-PT" dirty="0" err="1"/>
              <a:t>Road</a:t>
            </a:r>
            <a:r>
              <a:rPr lang="pt-PT" dirty="0"/>
              <a:t> </a:t>
            </a:r>
            <a:r>
              <a:rPr lang="pt-PT" dirty="0" err="1"/>
              <a:t>users</a:t>
            </a:r>
            <a:endParaRPr lang="pt-PT" dirty="0"/>
          </a:p>
          <a:p>
            <a:pPr lvl="2"/>
            <a:r>
              <a:rPr lang="pt-PT" dirty="0" err="1"/>
              <a:t>Infrastructure</a:t>
            </a:r>
            <a:endParaRPr lang="pt-PT" dirty="0"/>
          </a:p>
          <a:p>
            <a:pPr lvl="1"/>
            <a:r>
              <a:rPr lang="pt-PT" dirty="0" err="1"/>
              <a:t>Road</a:t>
            </a:r>
            <a:r>
              <a:rPr lang="pt-PT" dirty="0"/>
              <a:t> </a:t>
            </a:r>
            <a:r>
              <a:rPr lang="pt-PT" dirty="0" err="1"/>
              <a:t>and</a:t>
            </a:r>
            <a:r>
              <a:rPr lang="pt-PT" dirty="0"/>
              <a:t> </a:t>
            </a:r>
            <a:r>
              <a:rPr lang="pt-PT" dirty="0" err="1"/>
              <a:t>weather</a:t>
            </a:r>
            <a:r>
              <a:rPr lang="pt-PT" dirty="0"/>
              <a:t> </a:t>
            </a:r>
            <a:r>
              <a:rPr lang="pt-PT" dirty="0" err="1"/>
              <a:t>event</a:t>
            </a:r>
            <a:r>
              <a:rPr lang="pt-PT" dirty="0"/>
              <a:t> </a:t>
            </a:r>
            <a:r>
              <a:rPr lang="pt-PT" dirty="0" err="1"/>
              <a:t>creation</a:t>
            </a:r>
            <a:endParaRPr lang="pt-PT" b="1" dirty="0"/>
          </a:p>
          <a:p>
            <a:pPr lvl="1"/>
            <a:r>
              <a:rPr lang="pt-PT" b="1" dirty="0"/>
              <a:t>VRU</a:t>
            </a:r>
            <a:r>
              <a:rPr lang="pt-PT" dirty="0"/>
              <a:t> </a:t>
            </a:r>
            <a:r>
              <a:rPr lang="pt-PT" dirty="0" err="1"/>
              <a:t>location</a:t>
            </a:r>
            <a:r>
              <a:rPr lang="pt-PT" dirty="0"/>
              <a:t> </a:t>
            </a:r>
            <a:r>
              <a:rPr lang="pt-PT" dirty="0" err="1"/>
              <a:t>sharing</a:t>
            </a:r>
            <a:endParaRPr lang="pt-PT" b="1" dirty="0"/>
          </a:p>
          <a:p>
            <a:pPr lvl="1"/>
            <a:r>
              <a:rPr lang="pt-PT" b="1" dirty="0"/>
              <a:t>V2X </a:t>
            </a:r>
            <a:r>
              <a:rPr lang="pt-PT" dirty="0" err="1"/>
              <a:t>services</a:t>
            </a:r>
            <a:endParaRPr lang="pt-PT" dirty="0"/>
          </a:p>
          <a:p>
            <a:pPr lvl="1"/>
            <a:r>
              <a:rPr lang="pt-PT" dirty="0"/>
              <a:t>Sensor data </a:t>
            </a:r>
            <a:r>
              <a:rPr lang="pt-PT" dirty="0" err="1"/>
              <a:t>collection</a:t>
            </a:r>
            <a:endParaRPr lang="pt-PT" dirty="0"/>
          </a:p>
          <a:p>
            <a:pPr lvl="1"/>
            <a:endParaRPr lang="pt-PT" b="1" dirty="0"/>
          </a:p>
          <a:p>
            <a:pPr lvl="1"/>
            <a:endParaRPr lang="pt-PT" dirty="0"/>
          </a:p>
        </p:txBody>
      </p:sp>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D6BBD77D-E17D-B1F1-2A4D-D53BDF045F66}"/>
                  </a:ext>
                </a:extLst>
              </p14:cNvPr>
              <p14:cNvContentPartPr/>
              <p14:nvPr/>
            </p14:nvContentPartPr>
            <p14:xfrm>
              <a:off x="5323680" y="5572640"/>
              <a:ext cx="360" cy="360"/>
            </p14:xfrm>
          </p:contentPart>
        </mc:Choice>
        <mc:Fallback xmlns="">
          <p:pic>
            <p:nvPicPr>
              <p:cNvPr id="38" name="Ink 37">
                <a:extLst>
                  <a:ext uri="{FF2B5EF4-FFF2-40B4-BE49-F238E27FC236}">
                    <a16:creationId xmlns:a16="http://schemas.microsoft.com/office/drawing/2014/main" id="{D6BBD77D-E17D-B1F1-2A4D-D53BDF045F66}"/>
                  </a:ext>
                </a:extLst>
              </p:cNvPr>
              <p:cNvPicPr/>
              <p:nvPr/>
            </p:nvPicPr>
            <p:blipFill>
              <a:blip r:embed="rId6"/>
              <a:stretch>
                <a:fillRect/>
              </a:stretch>
            </p:blipFill>
            <p:spPr>
              <a:xfrm>
                <a:off x="5260680" y="5509640"/>
                <a:ext cx="126000" cy="126000"/>
              </a:xfrm>
              <a:prstGeom prst="rect">
                <a:avLst/>
              </a:prstGeom>
            </p:spPr>
          </p:pic>
        </mc:Fallback>
      </mc:AlternateContent>
      <p:grpSp>
        <p:nvGrpSpPr>
          <p:cNvPr id="42" name="Group 41">
            <a:extLst>
              <a:ext uri="{FF2B5EF4-FFF2-40B4-BE49-F238E27FC236}">
                <a16:creationId xmlns:a16="http://schemas.microsoft.com/office/drawing/2014/main" id="{2D73CC74-DFAF-C09B-EBB3-337032F7D9DC}"/>
              </a:ext>
            </a:extLst>
          </p:cNvPr>
          <p:cNvGrpSpPr/>
          <p:nvPr/>
        </p:nvGrpSpPr>
        <p:grpSpPr>
          <a:xfrm>
            <a:off x="6171435" y="5048350"/>
            <a:ext cx="1193343" cy="167345"/>
            <a:chOff x="6171435" y="5048350"/>
            <a:chExt cx="1193343" cy="167345"/>
          </a:xfrm>
        </p:grpSpPr>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C30E49C6-1102-D4C5-AC0F-CC6BC77723DA}"/>
                    </a:ext>
                  </a:extLst>
                </p14:cNvPr>
                <p14:cNvContentPartPr/>
                <p14:nvPr/>
              </p14:nvContentPartPr>
              <p14:xfrm>
                <a:off x="6641898" y="5182935"/>
                <a:ext cx="360" cy="360"/>
              </p14:xfrm>
            </p:contentPart>
          </mc:Choice>
          <mc:Fallback xmlns="">
            <p:pic>
              <p:nvPicPr>
                <p:cNvPr id="7" name="Ink 6">
                  <a:extLst>
                    <a:ext uri="{FF2B5EF4-FFF2-40B4-BE49-F238E27FC236}">
                      <a16:creationId xmlns:a16="http://schemas.microsoft.com/office/drawing/2014/main" id="{C30E49C6-1102-D4C5-AC0F-CC6BC77723DA}"/>
                    </a:ext>
                  </a:extLst>
                </p:cNvPr>
                <p:cNvPicPr/>
                <p:nvPr/>
              </p:nvPicPr>
              <p:blipFill>
                <a:blip r:embed="rId6"/>
                <a:stretch>
                  <a:fillRect/>
                </a:stretch>
              </p:blipFill>
              <p:spPr>
                <a:xfrm>
                  <a:off x="6578898" y="512029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4DA1361-4C82-8D97-74D6-CA6DEC0C4DA5}"/>
                    </a:ext>
                  </a:extLst>
                </p14:cNvPr>
                <p14:cNvContentPartPr/>
                <p14:nvPr/>
              </p14:nvContentPartPr>
              <p14:xfrm>
                <a:off x="6724338" y="5198775"/>
                <a:ext cx="720" cy="360"/>
              </p14:xfrm>
            </p:contentPart>
          </mc:Choice>
          <mc:Fallback xmlns="">
            <p:pic>
              <p:nvPicPr>
                <p:cNvPr id="9" name="Ink 8">
                  <a:extLst>
                    <a:ext uri="{FF2B5EF4-FFF2-40B4-BE49-F238E27FC236}">
                      <a16:creationId xmlns:a16="http://schemas.microsoft.com/office/drawing/2014/main" id="{74DA1361-4C82-8D97-74D6-CA6DEC0C4DA5}"/>
                    </a:ext>
                  </a:extLst>
                </p:cNvPr>
                <p:cNvPicPr/>
                <p:nvPr/>
              </p:nvPicPr>
              <p:blipFill>
                <a:blip r:embed="rId9"/>
                <a:stretch>
                  <a:fillRect/>
                </a:stretch>
              </p:blipFill>
              <p:spPr>
                <a:xfrm>
                  <a:off x="6661698" y="5136135"/>
                  <a:ext cx="126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629E754-D1B4-E6AA-CCFD-AEB5E0D415AD}"/>
                    </a:ext>
                  </a:extLst>
                </p14:cNvPr>
                <p14:cNvContentPartPr/>
                <p14:nvPr/>
              </p14:nvContentPartPr>
              <p14:xfrm>
                <a:off x="6802098" y="5209935"/>
                <a:ext cx="1440" cy="360"/>
              </p14:xfrm>
            </p:contentPart>
          </mc:Choice>
          <mc:Fallback xmlns="">
            <p:pic>
              <p:nvPicPr>
                <p:cNvPr id="10" name="Ink 9">
                  <a:extLst>
                    <a:ext uri="{FF2B5EF4-FFF2-40B4-BE49-F238E27FC236}">
                      <a16:creationId xmlns:a16="http://schemas.microsoft.com/office/drawing/2014/main" id="{A629E754-D1B4-E6AA-CCFD-AEB5E0D415AD}"/>
                    </a:ext>
                  </a:extLst>
                </p:cNvPr>
                <p:cNvPicPr/>
                <p:nvPr/>
              </p:nvPicPr>
              <p:blipFill>
                <a:blip r:embed="rId11"/>
                <a:stretch>
                  <a:fillRect/>
                </a:stretch>
              </p:blipFill>
              <p:spPr>
                <a:xfrm>
                  <a:off x="6739458" y="5147295"/>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C52F510-4004-2380-1128-B93DE374C20C}"/>
                    </a:ext>
                  </a:extLst>
                </p14:cNvPr>
                <p14:cNvContentPartPr/>
                <p14:nvPr/>
              </p14:nvContentPartPr>
              <p14:xfrm>
                <a:off x="6903978" y="5214255"/>
                <a:ext cx="78120" cy="1440"/>
              </p14:xfrm>
            </p:contentPart>
          </mc:Choice>
          <mc:Fallback xmlns="">
            <p:pic>
              <p:nvPicPr>
                <p:cNvPr id="12" name="Ink 11">
                  <a:extLst>
                    <a:ext uri="{FF2B5EF4-FFF2-40B4-BE49-F238E27FC236}">
                      <a16:creationId xmlns:a16="http://schemas.microsoft.com/office/drawing/2014/main" id="{CC52F510-4004-2380-1128-B93DE374C20C}"/>
                    </a:ext>
                  </a:extLst>
                </p:cNvPr>
                <p:cNvPicPr/>
                <p:nvPr/>
              </p:nvPicPr>
              <p:blipFill>
                <a:blip r:embed="rId13"/>
                <a:stretch>
                  <a:fillRect/>
                </a:stretch>
              </p:blipFill>
              <p:spPr>
                <a:xfrm>
                  <a:off x="6840978" y="5151255"/>
                  <a:ext cx="203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2F6BD9D0-6138-1875-D200-1AA730FE070B}"/>
                    </a:ext>
                  </a:extLst>
                </p14:cNvPr>
                <p14:cNvContentPartPr/>
                <p14:nvPr/>
              </p14:nvContentPartPr>
              <p14:xfrm>
                <a:off x="7094418" y="5208135"/>
                <a:ext cx="7920" cy="2160"/>
              </p14:xfrm>
            </p:contentPart>
          </mc:Choice>
          <mc:Fallback xmlns="">
            <p:pic>
              <p:nvPicPr>
                <p:cNvPr id="13" name="Ink 12">
                  <a:extLst>
                    <a:ext uri="{FF2B5EF4-FFF2-40B4-BE49-F238E27FC236}">
                      <a16:creationId xmlns:a16="http://schemas.microsoft.com/office/drawing/2014/main" id="{2F6BD9D0-6138-1875-D200-1AA730FE070B}"/>
                    </a:ext>
                  </a:extLst>
                </p:cNvPr>
                <p:cNvPicPr/>
                <p:nvPr/>
              </p:nvPicPr>
              <p:blipFill>
                <a:blip r:embed="rId15"/>
                <a:stretch>
                  <a:fillRect/>
                </a:stretch>
              </p:blipFill>
              <p:spPr>
                <a:xfrm>
                  <a:off x="7031418" y="5145135"/>
                  <a:ext cx="133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B00AA04-9584-2173-708A-0D71268EBC68}"/>
                    </a:ext>
                  </a:extLst>
                </p14:cNvPr>
                <p14:cNvContentPartPr/>
                <p14:nvPr/>
              </p14:nvContentPartPr>
              <p14:xfrm>
                <a:off x="7197378" y="5189415"/>
                <a:ext cx="167400" cy="12960"/>
              </p14:xfrm>
            </p:contentPart>
          </mc:Choice>
          <mc:Fallback xmlns="">
            <p:pic>
              <p:nvPicPr>
                <p:cNvPr id="14" name="Ink 13">
                  <a:extLst>
                    <a:ext uri="{FF2B5EF4-FFF2-40B4-BE49-F238E27FC236}">
                      <a16:creationId xmlns:a16="http://schemas.microsoft.com/office/drawing/2014/main" id="{3B00AA04-9584-2173-708A-0D71268EBC68}"/>
                    </a:ext>
                  </a:extLst>
                </p:cNvPr>
                <p:cNvPicPr/>
                <p:nvPr/>
              </p:nvPicPr>
              <p:blipFill>
                <a:blip r:embed="rId17"/>
                <a:stretch>
                  <a:fillRect/>
                </a:stretch>
              </p:blipFill>
              <p:spPr>
                <a:xfrm>
                  <a:off x="7134738" y="5126415"/>
                  <a:ext cx="2930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C71B9986-DF35-07BA-C946-A27A6AA5F565}"/>
                    </a:ext>
                  </a:extLst>
                </p14:cNvPr>
                <p14:cNvContentPartPr/>
                <p14:nvPr/>
              </p14:nvContentPartPr>
              <p14:xfrm>
                <a:off x="6724370" y="5048350"/>
                <a:ext cx="360" cy="360"/>
              </p14:xfrm>
            </p:contentPart>
          </mc:Choice>
          <mc:Fallback xmlns="">
            <p:pic>
              <p:nvPicPr>
                <p:cNvPr id="17" name="Ink 16">
                  <a:extLst>
                    <a:ext uri="{FF2B5EF4-FFF2-40B4-BE49-F238E27FC236}">
                      <a16:creationId xmlns:a16="http://schemas.microsoft.com/office/drawing/2014/main" id="{C71B9986-DF35-07BA-C946-A27A6AA5F565}"/>
                    </a:ext>
                  </a:extLst>
                </p:cNvPr>
                <p:cNvPicPr/>
                <p:nvPr/>
              </p:nvPicPr>
              <p:blipFill>
                <a:blip r:embed="rId6"/>
                <a:stretch>
                  <a:fillRect/>
                </a:stretch>
              </p:blipFill>
              <p:spPr>
                <a:xfrm>
                  <a:off x="6661730" y="49853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291EDBA6-252F-D462-DC44-EBBD2D5368D2}"/>
                    </a:ext>
                  </a:extLst>
                </p14:cNvPr>
                <p14:cNvContentPartPr/>
                <p14:nvPr/>
              </p14:nvContentPartPr>
              <p14:xfrm>
                <a:off x="7124330" y="5086510"/>
                <a:ext cx="84240" cy="12960"/>
              </p14:xfrm>
            </p:contentPart>
          </mc:Choice>
          <mc:Fallback xmlns="">
            <p:pic>
              <p:nvPicPr>
                <p:cNvPr id="23" name="Ink 22">
                  <a:extLst>
                    <a:ext uri="{FF2B5EF4-FFF2-40B4-BE49-F238E27FC236}">
                      <a16:creationId xmlns:a16="http://schemas.microsoft.com/office/drawing/2014/main" id="{291EDBA6-252F-D462-DC44-EBBD2D5368D2}"/>
                    </a:ext>
                  </a:extLst>
                </p:cNvPr>
                <p:cNvPicPr/>
                <p:nvPr/>
              </p:nvPicPr>
              <p:blipFill>
                <a:blip r:embed="rId20"/>
                <a:stretch>
                  <a:fillRect/>
                </a:stretch>
              </p:blipFill>
              <p:spPr>
                <a:xfrm>
                  <a:off x="7061690" y="5023510"/>
                  <a:ext cx="2098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12DFE045-D0D2-C7CC-467F-CBC765B7FF14}"/>
                    </a:ext>
                  </a:extLst>
                </p14:cNvPr>
                <p14:cNvContentPartPr/>
                <p14:nvPr/>
              </p14:nvContentPartPr>
              <p14:xfrm>
                <a:off x="7238810" y="5099110"/>
                <a:ext cx="1440" cy="360"/>
              </p14:xfrm>
            </p:contentPart>
          </mc:Choice>
          <mc:Fallback xmlns="">
            <p:pic>
              <p:nvPicPr>
                <p:cNvPr id="24" name="Ink 23">
                  <a:extLst>
                    <a:ext uri="{FF2B5EF4-FFF2-40B4-BE49-F238E27FC236}">
                      <a16:creationId xmlns:a16="http://schemas.microsoft.com/office/drawing/2014/main" id="{12DFE045-D0D2-C7CC-467F-CBC765B7FF14}"/>
                    </a:ext>
                  </a:extLst>
                </p:cNvPr>
                <p:cNvPicPr/>
                <p:nvPr/>
              </p:nvPicPr>
              <p:blipFill>
                <a:blip r:embed="rId11"/>
                <a:stretch>
                  <a:fillRect/>
                </a:stretch>
              </p:blipFill>
              <p:spPr>
                <a:xfrm>
                  <a:off x="7176170" y="5036110"/>
                  <a:ext cx="1270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5" name="Ink 24">
                  <a:extLst>
                    <a:ext uri="{FF2B5EF4-FFF2-40B4-BE49-F238E27FC236}">
                      <a16:creationId xmlns:a16="http://schemas.microsoft.com/office/drawing/2014/main" id="{C76CC866-4CFE-88B4-D172-87CA3C38F169}"/>
                    </a:ext>
                  </a:extLst>
                </p14:cNvPr>
                <p14:cNvContentPartPr/>
                <p14:nvPr/>
              </p14:nvContentPartPr>
              <p14:xfrm>
                <a:off x="7244930" y="5099110"/>
                <a:ext cx="360" cy="360"/>
              </p14:xfrm>
            </p:contentPart>
          </mc:Choice>
          <mc:Fallback xmlns="">
            <p:pic>
              <p:nvPicPr>
                <p:cNvPr id="25" name="Ink 24">
                  <a:extLst>
                    <a:ext uri="{FF2B5EF4-FFF2-40B4-BE49-F238E27FC236}">
                      <a16:creationId xmlns:a16="http://schemas.microsoft.com/office/drawing/2014/main" id="{C76CC866-4CFE-88B4-D172-87CA3C38F169}"/>
                    </a:ext>
                  </a:extLst>
                </p:cNvPr>
                <p:cNvPicPr/>
                <p:nvPr/>
              </p:nvPicPr>
              <p:blipFill>
                <a:blip r:embed="rId6"/>
                <a:stretch>
                  <a:fillRect/>
                </a:stretch>
              </p:blipFill>
              <p:spPr>
                <a:xfrm>
                  <a:off x="7182290" y="503611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F8791EFB-647E-2A11-AA26-25F65DE70BB0}"/>
                    </a:ext>
                  </a:extLst>
                </p14:cNvPr>
                <p14:cNvContentPartPr/>
                <p14:nvPr/>
              </p14:nvContentPartPr>
              <p14:xfrm>
                <a:off x="7181570" y="5073550"/>
                <a:ext cx="360" cy="360"/>
              </p14:xfrm>
            </p:contentPart>
          </mc:Choice>
          <mc:Fallback xmlns="">
            <p:pic>
              <p:nvPicPr>
                <p:cNvPr id="26" name="Ink 25">
                  <a:extLst>
                    <a:ext uri="{FF2B5EF4-FFF2-40B4-BE49-F238E27FC236}">
                      <a16:creationId xmlns:a16="http://schemas.microsoft.com/office/drawing/2014/main" id="{F8791EFB-647E-2A11-AA26-25F65DE70BB0}"/>
                    </a:ext>
                  </a:extLst>
                </p:cNvPr>
                <p:cNvPicPr/>
                <p:nvPr/>
              </p:nvPicPr>
              <p:blipFill>
                <a:blip r:embed="rId6"/>
                <a:stretch>
                  <a:fillRect/>
                </a:stretch>
              </p:blipFill>
              <p:spPr>
                <a:xfrm>
                  <a:off x="7118930" y="501055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174C722A-057B-1647-641C-B11D588C03D3}"/>
                    </a:ext>
                  </a:extLst>
                </p14:cNvPr>
                <p14:cNvContentPartPr/>
                <p14:nvPr/>
              </p14:nvContentPartPr>
              <p14:xfrm>
                <a:off x="6972020" y="5084053"/>
                <a:ext cx="360" cy="360"/>
              </p14:xfrm>
            </p:contentPart>
          </mc:Choice>
          <mc:Fallback xmlns="">
            <p:pic>
              <p:nvPicPr>
                <p:cNvPr id="35" name="Ink 34">
                  <a:extLst>
                    <a:ext uri="{FF2B5EF4-FFF2-40B4-BE49-F238E27FC236}">
                      <a16:creationId xmlns:a16="http://schemas.microsoft.com/office/drawing/2014/main" id="{174C722A-057B-1647-641C-B11D588C03D3}"/>
                    </a:ext>
                  </a:extLst>
                </p:cNvPr>
                <p:cNvPicPr/>
                <p:nvPr/>
              </p:nvPicPr>
              <p:blipFill>
                <a:blip r:embed="rId6"/>
                <a:stretch>
                  <a:fillRect/>
                </a:stretch>
              </p:blipFill>
              <p:spPr>
                <a:xfrm>
                  <a:off x="6909380" y="50210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45D3902-9E99-F1A6-469A-A32798A93A0A}"/>
                    </a:ext>
                  </a:extLst>
                </p14:cNvPr>
                <p14:cNvContentPartPr/>
                <p14:nvPr/>
              </p14:nvContentPartPr>
              <p14:xfrm>
                <a:off x="6853580" y="5100973"/>
                <a:ext cx="360" cy="360"/>
              </p14:xfrm>
            </p:contentPart>
          </mc:Choice>
          <mc:Fallback xmlns="">
            <p:pic>
              <p:nvPicPr>
                <p:cNvPr id="36" name="Ink 35">
                  <a:extLst>
                    <a:ext uri="{FF2B5EF4-FFF2-40B4-BE49-F238E27FC236}">
                      <a16:creationId xmlns:a16="http://schemas.microsoft.com/office/drawing/2014/main" id="{B45D3902-9E99-F1A6-469A-A32798A93A0A}"/>
                    </a:ext>
                  </a:extLst>
                </p:cNvPr>
                <p:cNvPicPr/>
                <p:nvPr/>
              </p:nvPicPr>
              <p:blipFill>
                <a:blip r:embed="rId6"/>
                <a:stretch>
                  <a:fillRect/>
                </a:stretch>
              </p:blipFill>
              <p:spPr>
                <a:xfrm>
                  <a:off x="6790940" y="503833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01C47066-D4FC-5F9B-1E9F-6FCDCBFD5A24}"/>
                    </a:ext>
                  </a:extLst>
                </p14:cNvPr>
                <p14:cNvContentPartPr/>
                <p14:nvPr/>
              </p14:nvContentPartPr>
              <p14:xfrm>
                <a:off x="6462315" y="5109891"/>
                <a:ext cx="360" cy="360"/>
              </p14:xfrm>
            </p:contentPart>
          </mc:Choice>
          <mc:Fallback xmlns="">
            <p:pic>
              <p:nvPicPr>
                <p:cNvPr id="39" name="Ink 38">
                  <a:extLst>
                    <a:ext uri="{FF2B5EF4-FFF2-40B4-BE49-F238E27FC236}">
                      <a16:creationId xmlns:a16="http://schemas.microsoft.com/office/drawing/2014/main" id="{01C47066-D4FC-5F9B-1E9F-6FCDCBFD5A24}"/>
                    </a:ext>
                  </a:extLst>
                </p:cNvPr>
                <p:cNvPicPr/>
                <p:nvPr/>
              </p:nvPicPr>
              <p:blipFill>
                <a:blip r:embed="rId6"/>
                <a:stretch>
                  <a:fillRect/>
                </a:stretch>
              </p:blipFill>
              <p:spPr>
                <a:xfrm>
                  <a:off x="6399315" y="50468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0" name="Ink 39">
                  <a:extLst>
                    <a:ext uri="{FF2B5EF4-FFF2-40B4-BE49-F238E27FC236}">
                      <a16:creationId xmlns:a16="http://schemas.microsoft.com/office/drawing/2014/main" id="{9AFE738E-0429-973F-6782-A000AF9066F1}"/>
                    </a:ext>
                  </a:extLst>
                </p14:cNvPr>
                <p14:cNvContentPartPr/>
                <p14:nvPr/>
              </p14:nvContentPartPr>
              <p14:xfrm>
                <a:off x="6562035" y="5063811"/>
                <a:ext cx="360" cy="360"/>
              </p14:xfrm>
            </p:contentPart>
          </mc:Choice>
          <mc:Fallback xmlns="">
            <p:pic>
              <p:nvPicPr>
                <p:cNvPr id="40" name="Ink 39">
                  <a:extLst>
                    <a:ext uri="{FF2B5EF4-FFF2-40B4-BE49-F238E27FC236}">
                      <a16:creationId xmlns:a16="http://schemas.microsoft.com/office/drawing/2014/main" id="{9AFE738E-0429-973F-6782-A000AF9066F1}"/>
                    </a:ext>
                  </a:extLst>
                </p:cNvPr>
                <p:cNvPicPr/>
                <p:nvPr/>
              </p:nvPicPr>
              <p:blipFill>
                <a:blip r:embed="rId6"/>
                <a:stretch>
                  <a:fillRect/>
                </a:stretch>
              </p:blipFill>
              <p:spPr>
                <a:xfrm>
                  <a:off x="6499035" y="50008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a:extLst>
                    <a:ext uri="{FF2B5EF4-FFF2-40B4-BE49-F238E27FC236}">
                      <a16:creationId xmlns:a16="http://schemas.microsoft.com/office/drawing/2014/main" id="{878997C8-6AB8-22CF-2BA5-DD3B6606B02C}"/>
                    </a:ext>
                  </a:extLst>
                </p14:cNvPr>
                <p14:cNvContentPartPr/>
                <p14:nvPr/>
              </p14:nvContentPartPr>
              <p14:xfrm>
                <a:off x="6171435" y="5063091"/>
                <a:ext cx="414000" cy="55080"/>
              </p14:xfrm>
            </p:contentPart>
          </mc:Choice>
          <mc:Fallback xmlns="">
            <p:pic>
              <p:nvPicPr>
                <p:cNvPr id="41" name="Ink 40">
                  <a:extLst>
                    <a:ext uri="{FF2B5EF4-FFF2-40B4-BE49-F238E27FC236}">
                      <a16:creationId xmlns:a16="http://schemas.microsoft.com/office/drawing/2014/main" id="{878997C8-6AB8-22CF-2BA5-DD3B6606B02C}"/>
                    </a:ext>
                  </a:extLst>
                </p:cNvPr>
                <p:cNvPicPr/>
                <p:nvPr/>
              </p:nvPicPr>
              <p:blipFill>
                <a:blip r:embed="rId29"/>
                <a:stretch>
                  <a:fillRect/>
                </a:stretch>
              </p:blipFill>
              <p:spPr>
                <a:xfrm>
                  <a:off x="6108795" y="5000451"/>
                  <a:ext cx="539640" cy="180720"/>
                </a:xfrm>
                <a:prstGeom prst="rect">
                  <a:avLst/>
                </a:prstGeom>
              </p:spPr>
            </p:pic>
          </mc:Fallback>
        </mc:AlternateContent>
      </p:grpSp>
      <p:pic>
        <p:nvPicPr>
          <p:cNvPr id="11" name="Picture 10" descr="A cell phone with a map&#10;&#10;Description automatically generated">
            <a:extLst>
              <a:ext uri="{FF2B5EF4-FFF2-40B4-BE49-F238E27FC236}">
                <a16:creationId xmlns:a16="http://schemas.microsoft.com/office/drawing/2014/main" id="{ACE85719-6E63-7DE0-947E-2FD26649C4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06645" y="1555106"/>
            <a:ext cx="2582029" cy="4892375"/>
          </a:xfrm>
          <a:prstGeom prst="rect">
            <a:avLst/>
          </a:prstGeom>
        </p:spPr>
      </p:pic>
      <p:sp>
        <p:nvSpPr>
          <p:cNvPr id="27" name="Slide Number Placeholder 26">
            <a:extLst>
              <a:ext uri="{FF2B5EF4-FFF2-40B4-BE49-F238E27FC236}">
                <a16:creationId xmlns:a16="http://schemas.microsoft.com/office/drawing/2014/main" id="{B09F194B-96CB-3281-0D8C-058460625910}"/>
              </a:ext>
            </a:extLst>
          </p:cNvPr>
          <p:cNvSpPr>
            <a:spLocks noGrp="1"/>
          </p:cNvSpPr>
          <p:nvPr>
            <p:ph type="sldNum" sz="quarter" idx="12"/>
          </p:nvPr>
        </p:nvSpPr>
        <p:spPr/>
        <p:txBody>
          <a:bodyPr/>
          <a:lstStyle/>
          <a:p>
            <a:fld id="{15A16595-07AD-4646-803E-1CCE41789BEC}" type="slidenum">
              <a:rPr lang="pt-PT" smtClean="0"/>
              <a:t>6</a:t>
            </a:fld>
            <a:endParaRPr lang="pt-PT"/>
          </a:p>
        </p:txBody>
      </p:sp>
    </p:spTree>
    <p:extLst>
      <p:ext uri="{BB962C8B-B14F-4D97-AF65-F5344CB8AC3E}">
        <p14:creationId xmlns:p14="http://schemas.microsoft.com/office/powerpoint/2010/main" val="3497069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dirty="0" err="1"/>
              <a:t>State</a:t>
            </a:r>
            <a:r>
              <a:rPr lang="pt-PT" dirty="0"/>
              <a:t> </a:t>
            </a:r>
            <a:r>
              <a:rPr lang="pt-PT" dirty="0" err="1"/>
              <a:t>of</a:t>
            </a:r>
            <a:r>
              <a:rPr lang="pt-PT" dirty="0"/>
              <a:t> </a:t>
            </a:r>
            <a:r>
              <a:rPr lang="pt-PT" dirty="0" err="1"/>
              <a:t>the</a:t>
            </a:r>
            <a:r>
              <a:rPr lang="pt-PT" dirty="0"/>
              <a:t> </a:t>
            </a:r>
            <a:r>
              <a:rPr lang="pt-PT" dirty="0" err="1"/>
              <a:t>Art</a:t>
            </a:r>
            <a:endParaRPr lang="pt-PT" dirty="0"/>
          </a:p>
        </p:txBody>
      </p:sp>
      <p:pic>
        <p:nvPicPr>
          <p:cNvPr id="8" name="Picture 7">
            <a:extLst>
              <a:ext uri="{FF2B5EF4-FFF2-40B4-BE49-F238E27FC236}">
                <a16:creationId xmlns:a16="http://schemas.microsoft.com/office/drawing/2014/main" id="{65A1E618-3209-5463-943D-2FFDF4F1F3B4}"/>
              </a:ext>
            </a:extLst>
          </p:cNvPr>
          <p:cNvPicPr>
            <a:picLocks noChangeAspect="1"/>
          </p:cNvPicPr>
          <p:nvPr/>
        </p:nvPicPr>
        <p:blipFill>
          <a:blip r:embed="rId3"/>
          <a:stretch>
            <a:fillRect/>
          </a:stretch>
        </p:blipFill>
        <p:spPr>
          <a:xfrm>
            <a:off x="766630" y="1775042"/>
            <a:ext cx="10658739" cy="3939654"/>
          </a:xfrm>
          <a:prstGeom prst="rect">
            <a:avLst/>
          </a:prstGeom>
        </p:spPr>
      </p:pic>
      <p:sp>
        <p:nvSpPr>
          <p:cNvPr id="11" name="Slide Number Placeholder 10">
            <a:extLst>
              <a:ext uri="{FF2B5EF4-FFF2-40B4-BE49-F238E27FC236}">
                <a16:creationId xmlns:a16="http://schemas.microsoft.com/office/drawing/2014/main" id="{712805BC-CC5F-1DFA-BEC2-0B35ED96D871}"/>
              </a:ext>
            </a:extLst>
          </p:cNvPr>
          <p:cNvSpPr>
            <a:spLocks noGrp="1"/>
          </p:cNvSpPr>
          <p:nvPr>
            <p:ph type="sldNum" sz="quarter" idx="12"/>
          </p:nvPr>
        </p:nvSpPr>
        <p:spPr/>
        <p:txBody>
          <a:bodyPr/>
          <a:lstStyle/>
          <a:p>
            <a:fld id="{15A16595-07AD-4646-803E-1CCE41789BEC}" type="slidenum">
              <a:rPr lang="pt-PT" smtClean="0"/>
              <a:t>7</a:t>
            </a:fld>
            <a:endParaRPr lang="pt-PT"/>
          </a:p>
        </p:txBody>
      </p:sp>
    </p:spTree>
    <p:extLst>
      <p:ext uri="{BB962C8B-B14F-4D97-AF65-F5344CB8AC3E}">
        <p14:creationId xmlns:p14="http://schemas.microsoft.com/office/powerpoint/2010/main" val="988977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err="1"/>
              <a:t>Outline</a:t>
            </a:r>
          </a:p>
        </p:txBody>
      </p:sp>
      <p:sp>
        <p:nvSpPr>
          <p:cNvPr id="3" name="Subtítulo 2"/>
          <p:cNvSpPr>
            <a:spLocks noGrp="1"/>
          </p:cNvSpPr>
          <p:nvPr>
            <p:ph idx="1"/>
          </p:nvPr>
        </p:nvSpPr>
        <p:spPr>
          <a:xfrm>
            <a:off x="838201" y="1759365"/>
            <a:ext cx="10777330" cy="4417598"/>
          </a:xfrm>
        </p:spPr>
        <p:txBody>
          <a:bodyPr vert="horz" lIns="91440" tIns="45720" rIns="91440" bIns="45720" rtlCol="0" anchor="t">
            <a:normAutofit/>
          </a:bodyPr>
          <a:lstStyle/>
          <a:p>
            <a:r>
              <a:rPr lang="pt-PT" dirty="0" err="1"/>
              <a:t>Introduction</a:t>
            </a:r>
            <a:endParaRPr lang="pt-PT" dirty="0"/>
          </a:p>
          <a:p>
            <a:r>
              <a:rPr lang="pt-PT" b="1" dirty="0" err="1"/>
              <a:t>Architecture</a:t>
            </a:r>
            <a:endParaRPr lang="pt-PT" b="1" dirty="0"/>
          </a:p>
          <a:p>
            <a:pPr lvl="1"/>
            <a:r>
              <a:rPr lang="pt-PT" b="1" dirty="0"/>
              <a:t>C-ITS</a:t>
            </a:r>
          </a:p>
          <a:p>
            <a:pPr lvl="1"/>
            <a:r>
              <a:rPr lang="pt-PT" b="1" dirty="0"/>
              <a:t>User </a:t>
            </a:r>
            <a:r>
              <a:rPr lang="pt-PT" b="1" dirty="0" err="1"/>
              <a:t>modes</a:t>
            </a:r>
            <a:endParaRPr lang="pt-PT" b="1" dirty="0"/>
          </a:p>
          <a:p>
            <a:pPr lvl="1"/>
            <a:r>
              <a:rPr lang="pt-PT" b="1" dirty="0"/>
              <a:t>Mobile </a:t>
            </a:r>
            <a:r>
              <a:rPr lang="pt-PT" b="1" dirty="0" err="1"/>
              <a:t>Application</a:t>
            </a:r>
            <a:endParaRPr lang="pt-PT" b="1" dirty="0"/>
          </a:p>
          <a:p>
            <a:r>
              <a:rPr lang="pt-PT" dirty="0" err="1"/>
              <a:t>Implementation</a:t>
            </a:r>
            <a:endParaRPr lang="pt-PT" dirty="0"/>
          </a:p>
          <a:p>
            <a:r>
              <a:rPr lang="pt-PT" dirty="0" err="1">
                <a:latin typeface="Aptos"/>
                <a:cs typeface="Arial"/>
              </a:rPr>
              <a:t>Evaluation</a:t>
            </a:r>
            <a:r>
              <a:rPr lang="pt-PT" dirty="0">
                <a:latin typeface="Aptos"/>
                <a:cs typeface="Arial"/>
              </a:rPr>
              <a:t> / </a:t>
            </a:r>
            <a:r>
              <a:rPr lang="pt-PT" dirty="0" err="1">
                <a:latin typeface="Aptos"/>
                <a:cs typeface="Arial"/>
              </a:rPr>
              <a:t>Results</a:t>
            </a:r>
            <a:endParaRPr lang="en-US" dirty="0">
              <a:latin typeface="Aptos"/>
              <a:cs typeface="Arial"/>
            </a:endParaRPr>
          </a:p>
          <a:p>
            <a:r>
              <a:rPr lang="pt-PT" dirty="0" err="1">
                <a:latin typeface="Aptos"/>
                <a:cs typeface="Arial"/>
              </a:rPr>
              <a:t>Conclusions</a:t>
            </a:r>
            <a:endParaRPr lang="pt-PT" dirty="0">
              <a:latin typeface="Aptos"/>
              <a:cs typeface="Arial"/>
            </a:endParaRPr>
          </a:p>
          <a:p>
            <a:r>
              <a:rPr lang="pt-PT" dirty="0" err="1">
                <a:ea typeface="+mn-lt"/>
                <a:cs typeface="+mn-lt"/>
              </a:rPr>
              <a:t>Publications</a:t>
            </a:r>
            <a:r>
              <a:rPr lang="pt-PT" dirty="0">
                <a:ea typeface="+mn-lt"/>
                <a:cs typeface="+mn-lt"/>
              </a:rPr>
              <a:t> </a:t>
            </a:r>
            <a:r>
              <a:rPr lang="pt-PT" dirty="0" err="1">
                <a:ea typeface="+mn-lt"/>
                <a:cs typeface="+mn-lt"/>
              </a:rPr>
              <a:t>and</a:t>
            </a:r>
            <a:r>
              <a:rPr lang="pt-PT" dirty="0">
                <a:ea typeface="+mn-lt"/>
                <a:cs typeface="+mn-lt"/>
              </a:rPr>
              <a:t> </a:t>
            </a:r>
            <a:r>
              <a:rPr lang="pt-PT" dirty="0" err="1">
                <a:ea typeface="+mn-lt"/>
                <a:cs typeface="+mn-lt"/>
              </a:rPr>
              <a:t>Contributions</a:t>
            </a:r>
            <a:endParaRPr lang="pt-PT" dirty="0">
              <a:ea typeface="+mn-lt"/>
              <a:cs typeface="+mn-lt"/>
            </a:endParaRPr>
          </a:p>
        </p:txBody>
      </p:sp>
      <p:sp>
        <p:nvSpPr>
          <p:cNvPr id="11" name="Slide Number Placeholder 10">
            <a:extLst>
              <a:ext uri="{FF2B5EF4-FFF2-40B4-BE49-F238E27FC236}">
                <a16:creationId xmlns:a16="http://schemas.microsoft.com/office/drawing/2014/main" id="{FF05A0B9-BDDC-9ABE-1F1B-979BCFBF2330}"/>
              </a:ext>
            </a:extLst>
          </p:cNvPr>
          <p:cNvSpPr>
            <a:spLocks noGrp="1"/>
          </p:cNvSpPr>
          <p:nvPr>
            <p:ph type="sldNum" sz="quarter" idx="12"/>
          </p:nvPr>
        </p:nvSpPr>
        <p:spPr/>
        <p:txBody>
          <a:bodyPr/>
          <a:lstStyle/>
          <a:p>
            <a:fld id="{15A16595-07AD-4646-803E-1CCE41789BEC}" type="slidenum">
              <a:rPr lang="pt-PT" smtClean="0"/>
              <a:t>8</a:t>
            </a:fld>
            <a:endParaRPr lang="pt-PT"/>
          </a:p>
        </p:txBody>
      </p:sp>
    </p:spTree>
    <p:extLst>
      <p:ext uri="{BB962C8B-B14F-4D97-AF65-F5344CB8AC3E}">
        <p14:creationId xmlns:p14="http://schemas.microsoft.com/office/powerpoint/2010/main" val="330729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C-ITS </a:t>
            </a:r>
            <a:r>
              <a:rPr lang="pt-PT" err="1"/>
              <a:t>Architecture</a:t>
            </a:r>
          </a:p>
        </p:txBody>
      </p:sp>
      <p:sp>
        <p:nvSpPr>
          <p:cNvPr id="7" name="CaixaDeTexto 6">
            <a:extLst>
              <a:ext uri="{FF2B5EF4-FFF2-40B4-BE49-F238E27FC236}">
                <a16:creationId xmlns:a16="http://schemas.microsoft.com/office/drawing/2014/main" id="{6D973844-2E82-750D-F362-2E590008BD6D}"/>
              </a:ext>
            </a:extLst>
          </p:cNvPr>
          <p:cNvSpPr txBox="1"/>
          <p:nvPr/>
        </p:nvSpPr>
        <p:spPr>
          <a:xfrm>
            <a:off x="861465" y="1749208"/>
            <a:ext cx="2748649" cy="111107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pt-PT" sz="2800"/>
              <a:t>A </a:t>
            </a:r>
            <a:r>
              <a:rPr lang="pt-PT" sz="2800" err="1"/>
              <a:t>subset</a:t>
            </a:r>
            <a:r>
              <a:rPr lang="pt-PT" sz="2800"/>
              <a:t> </a:t>
            </a:r>
            <a:r>
              <a:rPr lang="pt-PT" sz="2800" err="1"/>
              <a:t>of</a:t>
            </a:r>
            <a:r>
              <a:rPr lang="pt-PT" sz="2800"/>
              <a:t> </a:t>
            </a:r>
            <a:r>
              <a:rPr lang="pt-PT" sz="2800" b="1"/>
              <a:t>ITS</a:t>
            </a:r>
            <a:r>
              <a:rPr lang="pt-PT" sz="2800"/>
              <a:t> </a:t>
            </a:r>
            <a:r>
              <a:rPr lang="pt-PT" sz="2800" err="1"/>
              <a:t>focused</a:t>
            </a:r>
            <a:r>
              <a:rPr lang="pt-PT" sz="2800"/>
              <a:t> </a:t>
            </a:r>
            <a:r>
              <a:rPr lang="pt-PT" sz="2800" err="1"/>
              <a:t>on</a:t>
            </a:r>
            <a:r>
              <a:rPr lang="pt-PT" sz="2800"/>
              <a:t> </a:t>
            </a:r>
            <a:r>
              <a:rPr lang="pt-PT" sz="2800" err="1"/>
              <a:t>vehicular</a:t>
            </a:r>
            <a:r>
              <a:rPr lang="pt-PT" sz="2800"/>
              <a:t> </a:t>
            </a:r>
            <a:r>
              <a:rPr lang="pt-PT" sz="2800" err="1"/>
              <a:t>communications</a:t>
            </a:r>
            <a:endParaRPr lang="pt-PT" sz="2800"/>
          </a:p>
          <a:p>
            <a:pPr marL="457200" indent="-457200">
              <a:buFont typeface="Arial" panose="020B0604020202020204" pitchFamily="34" charset="0"/>
              <a:buChar char="•"/>
            </a:pPr>
            <a:r>
              <a:rPr lang="pt-PT" sz="2800" err="1"/>
              <a:t>Standardization</a:t>
            </a:r>
            <a:r>
              <a:rPr lang="pt-PT" sz="2800"/>
              <a:t> </a:t>
            </a:r>
            <a:r>
              <a:rPr lang="pt-PT" sz="2800" err="1"/>
              <a:t>of</a:t>
            </a:r>
            <a:r>
              <a:rPr lang="pt-PT" sz="2800"/>
              <a:t> </a:t>
            </a:r>
            <a:r>
              <a:rPr lang="pt-PT" sz="2800" err="1"/>
              <a:t>road</a:t>
            </a:r>
            <a:r>
              <a:rPr lang="pt-PT" sz="2800"/>
              <a:t> </a:t>
            </a:r>
            <a:r>
              <a:rPr lang="pt-PT" sz="2800" err="1"/>
              <a:t>safety</a:t>
            </a:r>
            <a:r>
              <a:rPr lang="pt-PT" sz="2800"/>
              <a:t> </a:t>
            </a:r>
            <a:r>
              <a:rPr lang="pt-PT" sz="2800" err="1"/>
              <a:t>messages</a:t>
            </a:r>
            <a:r>
              <a:rPr lang="pt-PT" sz="2800"/>
              <a:t> (</a:t>
            </a:r>
            <a:r>
              <a:rPr lang="pt-PT" sz="2800" b="1"/>
              <a:t>CAM</a:t>
            </a:r>
            <a:r>
              <a:rPr lang="pt-PT" sz="2800"/>
              <a:t>, </a:t>
            </a:r>
            <a:r>
              <a:rPr lang="pt-PT" sz="2800" b="1"/>
              <a:t>CPM</a:t>
            </a:r>
            <a:r>
              <a:rPr lang="pt-PT" sz="2800"/>
              <a:t>, </a:t>
            </a:r>
            <a:r>
              <a:rPr lang="pt-PT" sz="2800" b="1"/>
              <a:t>VAM</a:t>
            </a:r>
            <a:r>
              <a:rPr lang="pt-PT" sz="2800"/>
              <a:t>, …)</a:t>
            </a:r>
          </a:p>
          <a:p>
            <a:pPr marL="457200" indent="-457200">
              <a:buFont typeface="Arial" panose="020B0604020202020204" pitchFamily="34" charset="0"/>
              <a:buChar char="•"/>
            </a:pPr>
            <a:r>
              <a:rPr lang="pt-PT" sz="2800" err="1"/>
              <a:t>Direct</a:t>
            </a:r>
            <a:r>
              <a:rPr lang="pt-PT" sz="2800"/>
              <a:t> </a:t>
            </a:r>
            <a:r>
              <a:rPr lang="pt-PT" sz="2800" err="1"/>
              <a:t>communications</a:t>
            </a:r>
            <a:endParaRPr lang="pt-PT" sz="2800"/>
          </a:p>
          <a:p>
            <a:pPr marL="800100" lvl="1" indent="-342900">
              <a:buFont typeface="Arial" panose="020B0604020202020204" pitchFamily="34" charset="0"/>
              <a:buChar char="•"/>
            </a:pPr>
            <a:r>
              <a:rPr lang="pt-PT" sz="2400" err="1"/>
              <a:t>Contextually</a:t>
            </a:r>
            <a:r>
              <a:rPr lang="pt-PT" sz="2400"/>
              <a:t> </a:t>
            </a:r>
            <a:r>
              <a:rPr lang="pt-PT" sz="2400" err="1"/>
              <a:t>relevant</a:t>
            </a:r>
            <a:r>
              <a:rPr lang="pt-PT" sz="2400"/>
              <a:t> </a:t>
            </a:r>
            <a:r>
              <a:rPr lang="pt-PT" sz="2400" err="1"/>
              <a:t>informations</a:t>
            </a:r>
            <a:endParaRPr lang="pt-PT" sz="2400"/>
          </a:p>
          <a:p>
            <a:pPr marL="800100" lvl="1" indent="-342900">
              <a:buFont typeface="Arial" panose="020B0604020202020204" pitchFamily="34" charset="0"/>
              <a:buChar char="•"/>
            </a:pPr>
            <a:r>
              <a:rPr lang="pt-PT" sz="2400" err="1">
                <a:ea typeface="+mn-lt"/>
                <a:cs typeface="+mn-lt"/>
              </a:rPr>
              <a:t>Significantly</a:t>
            </a:r>
            <a:r>
              <a:rPr lang="pt-PT" sz="2400">
                <a:ea typeface="+mn-lt"/>
                <a:cs typeface="+mn-lt"/>
              </a:rPr>
              <a:t> </a:t>
            </a:r>
            <a:r>
              <a:rPr lang="pt-PT" sz="2400" err="1">
                <a:ea typeface="+mn-lt"/>
                <a:cs typeface="+mn-lt"/>
              </a:rPr>
              <a:t>reduced</a:t>
            </a:r>
            <a:r>
              <a:rPr lang="pt-PT" sz="2400">
                <a:ea typeface="+mn-lt"/>
                <a:cs typeface="+mn-lt"/>
              </a:rPr>
              <a:t> </a:t>
            </a:r>
            <a:r>
              <a:rPr lang="pt-PT" sz="2400" err="1">
                <a:ea typeface="+mn-lt"/>
                <a:cs typeface="+mn-lt"/>
              </a:rPr>
              <a:t>delay</a:t>
            </a:r>
            <a:endParaRPr lang="pt-PT" sz="2400">
              <a:ea typeface="+mn-lt"/>
              <a:cs typeface="+mn-lt"/>
            </a:endParaRPr>
          </a:p>
          <a:p>
            <a:pPr marL="457200" indent="-457200">
              <a:buFont typeface="Arial" panose="020B0604020202020204" pitchFamily="34" charset="0"/>
              <a:buChar char="•"/>
            </a:pPr>
            <a:r>
              <a:rPr lang="pt-PT" sz="2800" err="1">
                <a:ea typeface="+mn-lt"/>
                <a:cs typeface="+mn-lt"/>
              </a:rPr>
              <a:t>Vehicle</a:t>
            </a:r>
            <a:r>
              <a:rPr lang="pt-PT" sz="2800">
                <a:ea typeface="+mn-lt"/>
                <a:cs typeface="+mn-lt"/>
              </a:rPr>
              <a:t>-To-</a:t>
            </a:r>
            <a:r>
              <a:rPr lang="pt-PT" sz="2800" err="1">
                <a:ea typeface="+mn-lt"/>
                <a:cs typeface="+mn-lt"/>
              </a:rPr>
              <a:t>Everything</a:t>
            </a:r>
            <a:r>
              <a:rPr lang="pt-PT" sz="2800">
                <a:ea typeface="+mn-lt"/>
                <a:cs typeface="+mn-lt"/>
              </a:rPr>
              <a:t> (</a:t>
            </a:r>
            <a:r>
              <a:rPr lang="pt-PT" sz="2800" b="1">
                <a:ea typeface="+mn-lt"/>
                <a:cs typeface="+mn-lt"/>
              </a:rPr>
              <a:t>V2X</a:t>
            </a:r>
            <a:r>
              <a:rPr lang="pt-PT" sz="2800">
                <a:ea typeface="+mn-lt"/>
                <a:cs typeface="+mn-lt"/>
              </a:rPr>
              <a:t>) </a:t>
            </a:r>
            <a:r>
              <a:rPr lang="pt-PT" sz="2800" err="1">
                <a:ea typeface="+mn-lt"/>
                <a:cs typeface="+mn-lt"/>
              </a:rPr>
              <a:t>services</a:t>
            </a:r>
            <a:endParaRPr lang="pt-PT" sz="2800">
              <a:ea typeface="+mn-lt"/>
              <a:cs typeface="+mn-lt"/>
            </a:endParaRPr>
          </a:p>
          <a:p>
            <a:pPr marL="800100" lvl="1" indent="-342900">
              <a:buFont typeface="Arial" panose="020B0604020202020204" pitchFamily="34" charset="0"/>
              <a:buChar char="•"/>
            </a:pPr>
            <a:r>
              <a:rPr lang="pt-PT" sz="2400" err="1">
                <a:ea typeface="+mn-lt"/>
                <a:cs typeface="+mn-lt"/>
              </a:rPr>
              <a:t>Tolling</a:t>
            </a:r>
            <a:endParaRPr lang="pt-PT" sz="2400">
              <a:ea typeface="+mn-lt"/>
              <a:cs typeface="+mn-lt"/>
            </a:endParaRPr>
          </a:p>
          <a:p>
            <a:pPr marL="800100" lvl="1" indent="-342900">
              <a:buFont typeface="Arial" panose="020B0604020202020204" pitchFamily="34" charset="0"/>
              <a:buChar char="•"/>
            </a:pPr>
            <a:r>
              <a:rPr lang="pt-PT" sz="2400" err="1">
                <a:ea typeface="+mn-lt"/>
                <a:cs typeface="+mn-lt"/>
              </a:rPr>
              <a:t>Electric</a:t>
            </a:r>
            <a:r>
              <a:rPr lang="pt-PT" sz="2400">
                <a:ea typeface="+mn-lt"/>
                <a:cs typeface="+mn-lt"/>
              </a:rPr>
              <a:t> </a:t>
            </a:r>
            <a:r>
              <a:rPr lang="pt-PT" sz="2400" err="1">
                <a:ea typeface="+mn-lt"/>
                <a:cs typeface="+mn-lt"/>
              </a:rPr>
              <a:t>Vehicle</a:t>
            </a:r>
            <a:r>
              <a:rPr lang="pt-PT" sz="2400">
                <a:ea typeface="+mn-lt"/>
                <a:cs typeface="+mn-lt"/>
              </a:rPr>
              <a:t> (</a:t>
            </a:r>
            <a:r>
              <a:rPr lang="pt-PT" sz="2400" b="1">
                <a:ea typeface="+mn-lt"/>
                <a:cs typeface="+mn-lt"/>
              </a:rPr>
              <a:t>EV</a:t>
            </a:r>
            <a:r>
              <a:rPr lang="pt-PT" sz="2400">
                <a:ea typeface="+mn-lt"/>
                <a:cs typeface="+mn-lt"/>
              </a:rPr>
              <a:t>) </a:t>
            </a:r>
            <a:r>
              <a:rPr lang="pt-PT" sz="2400" err="1">
                <a:ea typeface="+mn-lt"/>
                <a:cs typeface="+mn-lt"/>
              </a:rPr>
              <a:t>charging</a:t>
            </a:r>
            <a:endParaRPr lang="pt-PT" sz="2400"/>
          </a:p>
        </p:txBody>
      </p:sp>
      <p:pic>
        <p:nvPicPr>
          <p:cNvPr id="10" name="Marcador de Posição de Conteúdo 9" descr="Uma imagem com texto, diagrama, captura de ecrã, desenho&#10;&#10;Descrição gerada automaticamente">
            <a:extLst>
              <a:ext uri="{FF2B5EF4-FFF2-40B4-BE49-F238E27FC236}">
                <a16:creationId xmlns:a16="http://schemas.microsoft.com/office/drawing/2014/main" id="{3ABD7BCF-8ACA-B68B-9043-2699B5FE5945}"/>
              </a:ext>
            </a:extLst>
          </p:cNvPr>
          <p:cNvPicPr>
            <a:picLocks noGrp="1" noChangeAspect="1"/>
          </p:cNvPicPr>
          <p:nvPr>
            <p:ph idx="1"/>
          </p:nvPr>
        </p:nvPicPr>
        <p:blipFill>
          <a:blip r:embed="rId3"/>
          <a:stretch>
            <a:fillRect/>
          </a:stretch>
        </p:blipFill>
        <p:spPr>
          <a:xfrm>
            <a:off x="5647984" y="1027285"/>
            <a:ext cx="6540577" cy="5636591"/>
          </a:xfrm>
        </p:spPr>
      </p:pic>
      <p:sp>
        <p:nvSpPr>
          <p:cNvPr id="12" name="Slide Number Placeholder 11">
            <a:extLst>
              <a:ext uri="{FF2B5EF4-FFF2-40B4-BE49-F238E27FC236}">
                <a16:creationId xmlns:a16="http://schemas.microsoft.com/office/drawing/2014/main" id="{09F4EBDC-DA4D-2F94-2CB5-57BC8C70C464}"/>
              </a:ext>
            </a:extLst>
          </p:cNvPr>
          <p:cNvSpPr>
            <a:spLocks noGrp="1"/>
          </p:cNvSpPr>
          <p:nvPr>
            <p:ph type="sldNum" sz="quarter" idx="12"/>
          </p:nvPr>
        </p:nvSpPr>
        <p:spPr/>
        <p:txBody>
          <a:bodyPr/>
          <a:lstStyle/>
          <a:p>
            <a:fld id="{15A16595-07AD-4646-803E-1CCE41789BEC}" type="slidenum">
              <a:rPr lang="pt-PT" smtClean="0"/>
              <a:t>9</a:t>
            </a:fld>
            <a:endParaRPr lang="pt-PT"/>
          </a:p>
        </p:txBody>
      </p:sp>
    </p:spTree>
    <p:extLst>
      <p:ext uri="{BB962C8B-B14F-4D97-AF65-F5344CB8AC3E}">
        <p14:creationId xmlns:p14="http://schemas.microsoft.com/office/powerpoint/2010/main" val="15392402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32991</TotalTime>
  <Words>3203</Words>
  <Application>Microsoft Office PowerPoint</Application>
  <PresentationFormat>Widescreen</PresentationFormat>
  <Paragraphs>399</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Aptos Narrow</vt:lpstr>
      <vt:lpstr>Arial</vt:lpstr>
      <vt:lpstr>Calibri</vt:lpstr>
      <vt:lpstr>Helvetica Neue</vt:lpstr>
      <vt:lpstr>Tema do Office</vt:lpstr>
      <vt:lpstr>Mobile Application for Intelligent Transportation Systems with Vehicular Communications Integration</vt:lpstr>
      <vt:lpstr>Outline</vt:lpstr>
      <vt:lpstr>Outline</vt:lpstr>
      <vt:lpstr>Motivation</vt:lpstr>
      <vt:lpstr>C-ITS (Cooperative Intelligent Transportation Systems)</vt:lpstr>
      <vt:lpstr>Objectives</vt:lpstr>
      <vt:lpstr>State of the Art</vt:lpstr>
      <vt:lpstr>Outline</vt:lpstr>
      <vt:lpstr>C-ITS Architecture</vt:lpstr>
      <vt:lpstr>User Modes</vt:lpstr>
      <vt:lpstr>Mobile Application Architecture</vt:lpstr>
      <vt:lpstr>Outline</vt:lpstr>
      <vt:lpstr>Mobile Application Implementation</vt:lpstr>
      <vt:lpstr>European Telecommunications Standards Institute (ETSI) Messages</vt:lpstr>
      <vt:lpstr>Standard V2X Messages</vt:lpstr>
      <vt:lpstr>Standard V2X Messages</vt:lpstr>
      <vt:lpstr>Sensor Messages (Proprietary)</vt:lpstr>
      <vt:lpstr>Outline</vt:lpstr>
      <vt:lpstr>Usability</vt:lpstr>
      <vt:lpstr>Nielsen’s Heuristics</vt:lpstr>
      <vt:lpstr>Nielsen’s Heuristics</vt:lpstr>
      <vt:lpstr>Nielsen’s Heuristics - Results</vt:lpstr>
      <vt:lpstr>Thinking Aloud</vt:lpstr>
      <vt:lpstr>Thinking Aloud - Results</vt:lpstr>
      <vt:lpstr>Outline</vt:lpstr>
      <vt:lpstr>ADB Monitoring</vt:lpstr>
      <vt:lpstr>Network Analysis</vt:lpstr>
      <vt:lpstr>Sensors</vt:lpstr>
      <vt:lpstr>Conclusions</vt:lpstr>
      <vt:lpstr>Publications and Contributions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
  <cp:lastModifiedBy>Gil Teixeira</cp:lastModifiedBy>
  <cp:revision>295</cp:revision>
  <dcterms:created xsi:type="dcterms:W3CDTF">2012-08-15T17:17:20Z</dcterms:created>
  <dcterms:modified xsi:type="dcterms:W3CDTF">2024-07-03T10:24:09Z</dcterms:modified>
</cp:coreProperties>
</file>